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6" r:id="rId2"/>
  </p:sldMasterIdLst>
  <p:notesMasterIdLst>
    <p:notesMasterId r:id="rId19"/>
  </p:notesMasterIdLst>
  <p:sldIdLst>
    <p:sldId id="749" r:id="rId3"/>
    <p:sldId id="739" r:id="rId4"/>
    <p:sldId id="784" r:id="rId5"/>
    <p:sldId id="554" r:id="rId6"/>
    <p:sldId id="811" r:id="rId7"/>
    <p:sldId id="788" r:id="rId8"/>
    <p:sldId id="792" r:id="rId9"/>
    <p:sldId id="812" r:id="rId10"/>
    <p:sldId id="813" r:id="rId11"/>
    <p:sldId id="814" r:id="rId12"/>
    <p:sldId id="815" r:id="rId13"/>
    <p:sldId id="816" r:id="rId14"/>
    <p:sldId id="817" r:id="rId15"/>
    <p:sldId id="818" r:id="rId16"/>
    <p:sldId id="726" r:id="rId17"/>
    <p:sldId id="748" r:id="rId18"/>
  </p:sldIdLst>
  <p:sldSz cx="9144000" cy="6858000" type="screen4x3"/>
  <p:notesSz cx="7102475" cy="10234613"/>
  <p:defaultTextStyle>
    <a:defPPr>
      <a:defRPr lang="pl-PL"/>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4433"/>
    <a:srgbClr val="BC0F1F"/>
    <a:srgbClr val="E3C2B1"/>
    <a:srgbClr val="F9FBE9"/>
    <a:srgbClr val="C95B4A"/>
    <a:srgbClr val="C47A64"/>
    <a:srgbClr val="E1B996"/>
    <a:srgbClr val="E1E0DC"/>
    <a:srgbClr val="CE886E"/>
    <a:srgbClr val="C02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9" autoAdjust="0"/>
    <p:restoredTop sz="94020" autoAdjust="0"/>
  </p:normalViewPr>
  <p:slideViewPr>
    <p:cSldViewPr>
      <p:cViewPr varScale="1">
        <p:scale>
          <a:sx n="108" d="100"/>
          <a:sy n="108" d="100"/>
        </p:scale>
        <p:origin x="1482"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pl-PL"/>
          </a:p>
        </p:txBody>
      </p:sp>
      <p:sp>
        <p:nvSpPr>
          <p:cNvPr id="3" name="Symbol zastępczy daty 2"/>
          <p:cNvSpPr>
            <a:spLocks noGrp="1"/>
          </p:cNvSpPr>
          <p:nvPr>
            <p:ph type="dt" idx="1"/>
          </p:nvPr>
        </p:nvSpPr>
        <p:spPr>
          <a:xfrm>
            <a:off x="4023092" y="0"/>
            <a:ext cx="3077739" cy="513508"/>
          </a:xfrm>
          <a:prstGeom prst="rect">
            <a:avLst/>
          </a:prstGeom>
        </p:spPr>
        <p:txBody>
          <a:bodyPr vert="horz" lIns="99066" tIns="49533" rIns="99066" bIns="49533" rtlCol="0"/>
          <a:lstStyle>
            <a:lvl1pPr algn="r">
              <a:defRPr sz="1300"/>
            </a:lvl1pPr>
          </a:lstStyle>
          <a:p>
            <a:fld id="{6F033B01-B045-44E6-8854-1354FD5544DB}" type="datetimeFigureOut">
              <a:rPr lang="pl-PL" smtClean="0"/>
              <a:t>21.11.2018</a:t>
            </a:fld>
            <a:endParaRPr lang="pl-PL"/>
          </a:p>
        </p:txBody>
      </p:sp>
      <p:sp>
        <p:nvSpPr>
          <p:cNvPr id="4" name="Symbol zastępczy obrazu slajdu 3"/>
          <p:cNvSpPr>
            <a:spLocks noGrp="1" noRot="1" noChangeAspect="1"/>
          </p:cNvSpPr>
          <p:nvPr>
            <p:ph type="sldImg" idx="2"/>
          </p:nvPr>
        </p:nvSpPr>
        <p:spPr>
          <a:xfrm>
            <a:off x="1249363" y="1279525"/>
            <a:ext cx="4603750" cy="3454400"/>
          </a:xfrm>
          <a:prstGeom prst="rect">
            <a:avLst/>
          </a:prstGeom>
          <a:noFill/>
          <a:ln w="12700">
            <a:solidFill>
              <a:prstClr val="black"/>
            </a:solidFill>
          </a:ln>
        </p:spPr>
        <p:txBody>
          <a:bodyPr vert="horz" lIns="99066" tIns="49533" rIns="99066" bIns="49533" rtlCol="0" anchor="ctr"/>
          <a:lstStyle/>
          <a:p>
            <a:endParaRPr lang="pl-PL"/>
          </a:p>
        </p:txBody>
      </p:sp>
      <p:sp>
        <p:nvSpPr>
          <p:cNvPr id="5" name="Symbol zastępczy notatek 4"/>
          <p:cNvSpPr>
            <a:spLocks noGrp="1"/>
          </p:cNvSpPr>
          <p:nvPr>
            <p:ph type="body" sz="quarter" idx="3"/>
          </p:nvPr>
        </p:nvSpPr>
        <p:spPr>
          <a:xfrm>
            <a:off x="710248" y="4925407"/>
            <a:ext cx="5681980" cy="4029879"/>
          </a:xfrm>
          <a:prstGeom prst="rect">
            <a:avLst/>
          </a:prstGeom>
        </p:spPr>
        <p:txBody>
          <a:bodyPr vert="horz" lIns="99066" tIns="49533" rIns="99066" bIns="49533"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721107"/>
            <a:ext cx="3077739" cy="513507"/>
          </a:xfrm>
          <a:prstGeom prst="rect">
            <a:avLst/>
          </a:prstGeom>
        </p:spPr>
        <p:txBody>
          <a:bodyPr vert="horz" lIns="99066" tIns="49533" rIns="99066" bIns="49533" rtlCol="0" anchor="b"/>
          <a:lstStyle>
            <a:lvl1pPr algn="l">
              <a:defRPr sz="1300"/>
            </a:lvl1pPr>
          </a:lstStyle>
          <a:p>
            <a:endParaRPr lang="pl-PL"/>
          </a:p>
        </p:txBody>
      </p:sp>
      <p:sp>
        <p:nvSpPr>
          <p:cNvPr id="7" name="Symbol zastępczy numeru slajdu 6"/>
          <p:cNvSpPr>
            <a:spLocks noGrp="1"/>
          </p:cNvSpPr>
          <p:nvPr>
            <p:ph type="sldNum" sz="quarter" idx="5"/>
          </p:nvPr>
        </p:nvSpPr>
        <p:spPr>
          <a:xfrm>
            <a:off x="4023092" y="9721107"/>
            <a:ext cx="3077739" cy="513507"/>
          </a:xfrm>
          <a:prstGeom prst="rect">
            <a:avLst/>
          </a:prstGeom>
        </p:spPr>
        <p:txBody>
          <a:bodyPr vert="horz" lIns="99066" tIns="49533" rIns="99066" bIns="49533" rtlCol="0" anchor="b"/>
          <a:lstStyle>
            <a:lvl1pPr algn="r">
              <a:defRPr sz="1300"/>
            </a:lvl1pPr>
          </a:lstStyle>
          <a:p>
            <a:fld id="{BED09F73-0EC3-43BE-ADDD-DBBAFD680B2C}" type="slidenum">
              <a:rPr lang="pl-PL" smtClean="0"/>
              <a:t>‹#›</a:t>
            </a:fld>
            <a:endParaRPr lang="pl-PL"/>
          </a:p>
        </p:txBody>
      </p:sp>
    </p:spTree>
    <p:extLst>
      <p:ext uri="{BB962C8B-B14F-4D97-AF65-F5344CB8AC3E}">
        <p14:creationId xmlns:p14="http://schemas.microsoft.com/office/powerpoint/2010/main" val="377433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noProof="0" dirty="0" smtClean="0"/>
              <a:t>This talk will be about an improved algorithm for fine-tuning</a:t>
            </a:r>
            <a:r>
              <a:rPr lang="en-US" baseline="0" noProof="0" dirty="0" smtClean="0"/>
              <a:t> of biologically inspired Active Neuro-Associative Knowledge Graphs that can be adapter to represent and contextually associate a set of sequences</a:t>
            </a:r>
            <a:r>
              <a:rPr lang="pl-PL" baseline="0" dirty="0" smtClean="0"/>
              <a:t>.</a:t>
            </a:r>
            <a:endParaRPr lang="en-US" dirty="0"/>
          </a:p>
        </p:txBody>
      </p:sp>
      <p:sp>
        <p:nvSpPr>
          <p:cNvPr id="4" name="Symbol zastępczy numeru slajdu 3"/>
          <p:cNvSpPr>
            <a:spLocks noGrp="1"/>
          </p:cNvSpPr>
          <p:nvPr>
            <p:ph type="sldNum" sz="quarter" idx="10"/>
          </p:nvPr>
        </p:nvSpPr>
        <p:spPr/>
        <p:txBody>
          <a:bodyPr/>
          <a:lstStyle/>
          <a:p>
            <a:fld id="{BED09F73-0EC3-43BE-ADDD-DBBAFD680B2C}" type="slidenum">
              <a:rPr lang="pl-PL" smtClean="0"/>
              <a:t>1</a:t>
            </a:fld>
            <a:endParaRPr lang="pl-PL"/>
          </a:p>
        </p:txBody>
      </p:sp>
    </p:spTree>
    <p:extLst>
      <p:ext uri="{BB962C8B-B14F-4D97-AF65-F5344CB8AC3E}">
        <p14:creationId xmlns:p14="http://schemas.microsoft.com/office/powerpoint/2010/main" val="2135663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solidFill>
                <a:effectLst/>
                <a:latin typeface="+mn-lt"/>
                <a:ea typeface="+mn-ea"/>
                <a:cs typeface="+mn-cs"/>
              </a:rPr>
              <a:t>In</a:t>
            </a:r>
            <a:r>
              <a:rPr lang="en-US" sz="1200" kern="1200" baseline="0" noProof="0" dirty="0" smtClean="0">
                <a:solidFill>
                  <a:schemeClr val="tx1"/>
                </a:solidFill>
                <a:effectLst/>
                <a:latin typeface="+mn-lt"/>
                <a:ea typeface="+mn-ea"/>
                <a:cs typeface="+mn-cs"/>
              </a:rPr>
              <a:t> the left figure, t</a:t>
            </a:r>
            <a:r>
              <a:rPr lang="en-US" sz="1200" kern="1200" noProof="0" dirty="0" smtClean="0">
                <a:solidFill>
                  <a:schemeClr val="tx1"/>
                </a:solidFill>
                <a:effectLst/>
                <a:latin typeface="+mn-lt"/>
                <a:ea typeface="+mn-ea"/>
                <a:cs typeface="+mn-cs"/>
              </a:rPr>
              <a:t>he </a:t>
            </a:r>
            <a:r>
              <a:rPr lang="en-US" sz="1200" kern="1200" noProof="0" dirty="0" err="1" smtClean="0">
                <a:solidFill>
                  <a:schemeClr val="tx1"/>
                </a:solidFill>
                <a:effectLst/>
                <a:latin typeface="+mn-lt"/>
                <a:ea typeface="+mn-ea"/>
                <a:cs typeface="+mn-cs"/>
              </a:rPr>
              <a:t>untuned</a:t>
            </a:r>
            <a:r>
              <a:rPr lang="en-US" sz="1200" kern="1200" noProof="0" dirty="0" smtClean="0">
                <a:solidFill>
                  <a:schemeClr val="tx1"/>
                </a:solidFill>
                <a:effectLst/>
                <a:latin typeface="+mn-lt"/>
                <a:ea typeface="+mn-ea"/>
                <a:cs typeface="+mn-cs"/>
              </a:rPr>
              <a:t> ANAKG network created for the four training sequences has a trouble with recalling the last very correlated training sequence “It is also very clever” correctly.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solidFill>
                <a:effectLst/>
                <a:latin typeface="+mn-lt"/>
                <a:ea typeface="+mn-ea"/>
                <a:cs typeface="+mn-cs"/>
              </a:rPr>
              <a:t>The fine-tuned ANAKG network on the</a:t>
            </a:r>
            <a:r>
              <a:rPr lang="en-US" sz="1200" kern="1200" baseline="0" noProof="0" dirty="0" smtClean="0">
                <a:solidFill>
                  <a:schemeClr val="tx1"/>
                </a:solidFill>
                <a:effectLst/>
                <a:latin typeface="+mn-lt"/>
                <a:ea typeface="+mn-ea"/>
                <a:cs typeface="+mn-cs"/>
              </a:rPr>
              <a:t> right </a:t>
            </a:r>
            <a:r>
              <a:rPr lang="en-US" sz="1200" kern="1200" noProof="0" dirty="0" smtClean="0">
                <a:solidFill>
                  <a:schemeClr val="tx1"/>
                </a:solidFill>
                <a:effectLst/>
                <a:latin typeface="+mn-lt"/>
                <a:ea typeface="+mn-ea"/>
                <a:cs typeface="+mn-cs"/>
              </a:rPr>
              <a:t>after a single tuning cycle recalls all training sequences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ymbol zastępczy numeru slajdu 3"/>
          <p:cNvSpPr>
            <a:spLocks noGrp="1"/>
          </p:cNvSpPr>
          <p:nvPr>
            <p:ph type="sldNum" sz="quarter" idx="10"/>
          </p:nvPr>
        </p:nvSpPr>
        <p:spPr/>
        <p:txBody>
          <a:bodyPr/>
          <a:lstStyle/>
          <a:p>
            <a:fld id="{BED09F73-0EC3-43BE-ADDD-DBBAFD680B2C}" type="slidenum">
              <a:rPr lang="pl-PL" smtClean="0"/>
              <a:t>10</a:t>
            </a:fld>
            <a:endParaRPr lang="pl-PL"/>
          </a:p>
        </p:txBody>
      </p:sp>
    </p:spTree>
    <p:extLst>
      <p:ext uri="{BB962C8B-B14F-4D97-AF65-F5344CB8AC3E}">
        <p14:creationId xmlns:p14="http://schemas.microsoft.com/office/powerpoint/2010/main" val="2638660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ymbol zastępczy notatek 2"/>
              <p:cNvSpPr>
                <a:spLocks noGrp="1"/>
              </p:cNvSpPr>
              <p:nvPr>
                <p:ph type="body" idx="1"/>
              </p:nvPr>
            </p:nvSpPr>
            <p:spPr/>
            <p:txBody>
              <a:bodyPr/>
              <a:lstStyle/>
              <a:p>
                <a:r>
                  <a:rPr lang="en-US" sz="1200" noProof="0" dirty="0" smtClean="0"/>
                  <a:t>The correct activation of the neuron assumes that only the last charging stimulus made by the direct predecessor of the element in the training sequence can lift the maximum charging level </a:t>
                </a:r>
                <a14:m>
                  <m:oMath xmlns:m="http://schemas.openxmlformats.org/officeDocument/2006/math">
                    <m:sSubSup>
                      <m:sSubSupPr>
                        <m:ctrlPr>
                          <a:rPr lang="en-US" sz="1200" i="1" noProof="0">
                            <a:latin typeface="Cambria Math" panose="02040503050406030204" pitchFamily="18" charset="0"/>
                          </a:rPr>
                        </m:ctrlPr>
                      </m:sSubSupPr>
                      <m:e>
                        <m:r>
                          <a:rPr lang="en-US" sz="1200" i="1" noProof="0">
                            <a:latin typeface="Cambria Math" panose="02040503050406030204" pitchFamily="18" charset="0"/>
                          </a:rPr>
                          <m:t>𝑥</m:t>
                        </m:r>
                      </m:e>
                      <m:sub>
                        <m:r>
                          <a:rPr lang="en-US" sz="1200" i="1" noProof="0">
                            <a:latin typeface="Cambria Math" panose="02040503050406030204" pitchFamily="18" charset="0"/>
                          </a:rPr>
                          <m:t>𝑎𝑙𝑙</m:t>
                        </m:r>
                      </m:sub>
                      <m:sup>
                        <m:r>
                          <a:rPr lang="en-US" sz="1200" i="1" noProof="0">
                            <a:latin typeface="Cambria Math" panose="02040503050406030204" pitchFamily="18" charset="0"/>
                          </a:rPr>
                          <m:t>𝑚𝑎𝑥</m:t>
                        </m:r>
                      </m:sup>
                    </m:sSubSup>
                  </m:oMath>
                </a14:m>
                <a:r>
                  <a:rPr lang="en-US" sz="1200" noProof="0" dirty="0"/>
                  <a:t> over the activation threshold </a:t>
                </a:r>
                <a:r>
                  <a:rPr lang="en-US" sz="1200" i="1" noProof="0" dirty="0"/>
                  <a:t>θ </a:t>
                </a:r>
                <a:r>
                  <a:rPr lang="en-US" sz="1200" noProof="0" dirty="0"/>
                  <a:t>of this </a:t>
                </a:r>
                <a:r>
                  <a:rPr lang="en-US" sz="1200" noProof="0" dirty="0" smtClean="0"/>
                  <a:t>neuron. We also define the undesired</a:t>
                </a:r>
                <a:r>
                  <a:rPr lang="en-US" sz="1200" baseline="0" noProof="0" dirty="0" smtClean="0"/>
                  <a:t> and premature activations which must be avoided in the tuning process where multiplication factors are changed.</a:t>
                </a:r>
                <a:endParaRPr lang="en-US" noProof="0" dirty="0"/>
              </a:p>
            </p:txBody>
          </p:sp>
        </mc:Choice>
        <mc:Fallback xmlns="">
          <p:sp>
            <p:nvSpPr>
              <p:cNvPr id="3" name="Symbol zastępczy notatek 2"/>
              <p:cNvSpPr>
                <a:spLocks noGrp="1"/>
              </p:cNvSpPr>
              <p:nvPr>
                <p:ph type="body" idx="1"/>
              </p:nvPr>
            </p:nvSpPr>
            <p:spPr/>
            <p:txBody>
              <a:bodyPr/>
              <a:lstStyle/>
              <a:p>
                <a:r>
                  <a:rPr lang="en-US" sz="1200" dirty="0" smtClean="0"/>
                  <a:t>The correct activation of the neuron assumes that only the last charging stimulus made by the direct predecessor of the element in the training sequence can lift the maximum charging level </a:t>
                </a:r>
                <a:r>
                  <a:rPr lang="en-US" sz="1200" i="0">
                    <a:latin typeface="Cambria Math" panose="02040503050406030204" pitchFamily="18" charset="0"/>
                  </a:rPr>
                  <a:t>𝑥_𝑎𝑙𝑙^𝑚𝑎𝑥</a:t>
                </a:r>
                <a:r>
                  <a:rPr lang="en-US" sz="1200" dirty="0"/>
                  <a:t> over the activation threshold </a:t>
                </a:r>
                <a:r>
                  <a:rPr lang="en-US" sz="1200" i="1" dirty="0"/>
                  <a:t>θ </a:t>
                </a:r>
                <a:r>
                  <a:rPr lang="en-US" sz="1200" dirty="0"/>
                  <a:t>of this neuron</a:t>
                </a:r>
                <a:endParaRPr lang="en-US" dirty="0"/>
              </a:p>
            </p:txBody>
          </p:sp>
        </mc:Fallback>
      </mc:AlternateContent>
      <p:sp>
        <p:nvSpPr>
          <p:cNvPr id="4" name="Symbol zastępczy numeru slajdu 3"/>
          <p:cNvSpPr>
            <a:spLocks noGrp="1"/>
          </p:cNvSpPr>
          <p:nvPr>
            <p:ph type="sldNum" sz="quarter" idx="10"/>
          </p:nvPr>
        </p:nvSpPr>
        <p:spPr/>
        <p:txBody>
          <a:bodyPr/>
          <a:lstStyle/>
          <a:p>
            <a:fld id="{BED09F73-0EC3-43BE-ADDD-DBBAFD680B2C}" type="slidenum">
              <a:rPr lang="pl-PL" smtClean="0"/>
              <a:t>11</a:t>
            </a:fld>
            <a:endParaRPr lang="pl-PL"/>
          </a:p>
        </p:txBody>
      </p:sp>
    </p:spTree>
    <p:extLst>
      <p:ext uri="{BB962C8B-B14F-4D97-AF65-F5344CB8AC3E}">
        <p14:creationId xmlns:p14="http://schemas.microsoft.com/office/powerpoint/2010/main" val="779422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ymbol zastępczy notatek 2"/>
              <p:cNvSpPr>
                <a:spLocks noGrp="1"/>
              </p:cNvSpPr>
              <p:nvPr>
                <p:ph type="body" idx="1"/>
              </p:nvPr>
            </p:nvSpPr>
            <p:spPr/>
            <p:txBody>
              <a:bodyPr/>
              <a:lstStyle/>
              <a:p>
                <a:endParaRPr lang="en-US" dirty="0"/>
              </a:p>
            </p:txBody>
          </p:sp>
        </mc:Choice>
        <mc:Fallback xmlns="">
          <p:sp>
            <p:nvSpPr>
              <p:cNvPr id="3" name="Symbol zastępczy notatek 2"/>
              <p:cNvSpPr>
                <a:spLocks noGrp="1"/>
              </p:cNvSpPr>
              <p:nvPr>
                <p:ph type="body" idx="1"/>
              </p:nvPr>
            </p:nvSpPr>
            <p:spPr/>
            <p:txBody>
              <a:bodyPr/>
              <a:lstStyle/>
              <a:p>
                <a:r>
                  <a:rPr lang="en-US" sz="1200" dirty="0" smtClean="0"/>
                  <a:t>The correct activation of the neuron assumes that only the last charging stimulus made by the direct predecessor of the element in the training sequence can lift the maximum charging level </a:t>
                </a:r>
                <a:r>
                  <a:rPr lang="en-US" sz="1200" i="0">
                    <a:latin typeface="Cambria Math" panose="02040503050406030204" pitchFamily="18" charset="0"/>
                  </a:rPr>
                  <a:t>𝑥_𝑎𝑙𝑙^𝑚𝑎𝑥</a:t>
                </a:r>
                <a:r>
                  <a:rPr lang="en-US" sz="1200" dirty="0"/>
                  <a:t> over the activation threshold </a:t>
                </a:r>
                <a:r>
                  <a:rPr lang="en-US" sz="1200" i="1" dirty="0"/>
                  <a:t>θ </a:t>
                </a:r>
                <a:r>
                  <a:rPr lang="en-US" sz="1200" dirty="0"/>
                  <a:t>of this neuron</a:t>
                </a:r>
                <a:endParaRPr lang="en-US" dirty="0"/>
              </a:p>
            </p:txBody>
          </p:sp>
        </mc:Fallback>
      </mc:AlternateContent>
      <p:sp>
        <p:nvSpPr>
          <p:cNvPr id="4" name="Symbol zastępczy numeru slajdu 3"/>
          <p:cNvSpPr>
            <a:spLocks noGrp="1"/>
          </p:cNvSpPr>
          <p:nvPr>
            <p:ph type="sldNum" sz="quarter" idx="10"/>
          </p:nvPr>
        </p:nvSpPr>
        <p:spPr/>
        <p:txBody>
          <a:bodyPr/>
          <a:lstStyle/>
          <a:p>
            <a:fld id="{BED09F73-0EC3-43BE-ADDD-DBBAFD680B2C}" type="slidenum">
              <a:rPr lang="pl-PL" smtClean="0"/>
              <a:t>12</a:t>
            </a:fld>
            <a:endParaRPr lang="pl-PL"/>
          </a:p>
        </p:txBody>
      </p:sp>
    </p:spTree>
    <p:extLst>
      <p:ext uri="{BB962C8B-B14F-4D97-AF65-F5344CB8AC3E}">
        <p14:creationId xmlns:p14="http://schemas.microsoft.com/office/powerpoint/2010/main" val="277506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ymbol zastępczy notatek 2"/>
              <p:cNvSpPr>
                <a:spLocks noGrp="1"/>
              </p:cNvSpPr>
              <p:nvPr>
                <p:ph type="body" idx="1"/>
              </p:nvPr>
            </p:nvSpPr>
            <p:spPr/>
            <p:txBody>
              <a:bodyPr/>
              <a:lstStyle/>
              <a:p>
                <a:endParaRPr lang="en-US" dirty="0"/>
              </a:p>
            </p:txBody>
          </p:sp>
        </mc:Choice>
        <mc:Fallback xmlns="">
          <p:sp>
            <p:nvSpPr>
              <p:cNvPr id="3" name="Symbol zastępczy notatek 2"/>
              <p:cNvSpPr>
                <a:spLocks noGrp="1"/>
              </p:cNvSpPr>
              <p:nvPr>
                <p:ph type="body" idx="1"/>
              </p:nvPr>
            </p:nvSpPr>
            <p:spPr/>
            <p:txBody>
              <a:bodyPr/>
              <a:lstStyle/>
              <a:p>
                <a:r>
                  <a:rPr lang="en-US" sz="1200" dirty="0" smtClean="0"/>
                  <a:t>The correct activation of the neuron assumes that only the last charging stimulus made by the direct predecessor of the element in the training sequence can lift the maximum charging level </a:t>
                </a:r>
                <a:r>
                  <a:rPr lang="en-US" sz="1200" i="0">
                    <a:latin typeface="Cambria Math" panose="02040503050406030204" pitchFamily="18" charset="0"/>
                  </a:rPr>
                  <a:t>𝑥_𝑎𝑙𝑙^𝑚𝑎𝑥</a:t>
                </a:r>
                <a:r>
                  <a:rPr lang="en-US" sz="1200" dirty="0"/>
                  <a:t> over the activation threshold </a:t>
                </a:r>
                <a:r>
                  <a:rPr lang="en-US" sz="1200" i="1" dirty="0"/>
                  <a:t>θ </a:t>
                </a:r>
                <a:r>
                  <a:rPr lang="en-US" sz="1200" dirty="0"/>
                  <a:t>of this neuron</a:t>
                </a:r>
                <a:endParaRPr lang="en-US" dirty="0"/>
              </a:p>
            </p:txBody>
          </p:sp>
        </mc:Fallback>
      </mc:AlternateContent>
      <p:sp>
        <p:nvSpPr>
          <p:cNvPr id="4" name="Symbol zastępczy numeru slajdu 3"/>
          <p:cNvSpPr>
            <a:spLocks noGrp="1"/>
          </p:cNvSpPr>
          <p:nvPr>
            <p:ph type="sldNum" sz="quarter" idx="10"/>
          </p:nvPr>
        </p:nvSpPr>
        <p:spPr/>
        <p:txBody>
          <a:bodyPr/>
          <a:lstStyle/>
          <a:p>
            <a:fld id="{BED09F73-0EC3-43BE-ADDD-DBBAFD680B2C}" type="slidenum">
              <a:rPr lang="pl-PL" smtClean="0"/>
              <a:t>13</a:t>
            </a:fld>
            <a:endParaRPr lang="pl-PL"/>
          </a:p>
        </p:txBody>
      </p:sp>
    </p:spTree>
    <p:extLst>
      <p:ext uri="{BB962C8B-B14F-4D97-AF65-F5344CB8AC3E}">
        <p14:creationId xmlns:p14="http://schemas.microsoft.com/office/powerpoint/2010/main" val="1521472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ymbol zastępczy notatek 2"/>
              <p:cNvSpPr>
                <a:spLocks noGrp="1"/>
              </p:cNvSpPr>
              <p:nvPr>
                <p:ph type="body" idx="1"/>
              </p:nvPr>
            </p:nvSpPr>
            <p:spPr/>
            <p:txBody>
              <a:bodyPr/>
              <a:lstStyle/>
              <a:p>
                <a:r>
                  <a:rPr lang="en-US" noProof="0" dirty="0" smtClean="0"/>
                  <a:t>The</a:t>
                </a:r>
                <a:r>
                  <a:rPr lang="en-US" baseline="0" noProof="0" dirty="0" smtClean="0"/>
                  <a:t> experimental results confirm that the </a:t>
                </a:r>
                <a:r>
                  <a:rPr lang="en-US" baseline="0" noProof="0" dirty="0" err="1" smtClean="0"/>
                  <a:t>pr</a:t>
                </a:r>
                <a:r>
                  <a:rPr lang="pl-PL" baseline="0" noProof="0" dirty="0" smtClean="0"/>
                  <a:t>o</a:t>
                </a:r>
                <a:r>
                  <a:rPr lang="en-US" baseline="0" noProof="0" dirty="0" smtClean="0"/>
                  <a:t>posed</a:t>
                </a:r>
                <a:r>
                  <a:rPr lang="pl-PL" baseline="0" dirty="0" smtClean="0"/>
                  <a:t>…</a:t>
                </a:r>
                <a:endParaRPr lang="en-US" dirty="0"/>
              </a:p>
            </p:txBody>
          </p:sp>
        </mc:Choice>
        <mc:Fallback xmlns="">
          <p:sp>
            <p:nvSpPr>
              <p:cNvPr id="3" name="Symbol zastępczy notatek 2"/>
              <p:cNvSpPr>
                <a:spLocks noGrp="1"/>
              </p:cNvSpPr>
              <p:nvPr>
                <p:ph type="body" idx="1"/>
              </p:nvPr>
            </p:nvSpPr>
            <p:spPr/>
            <p:txBody>
              <a:bodyPr/>
              <a:lstStyle/>
              <a:p>
                <a:r>
                  <a:rPr lang="en-US" sz="1200" dirty="0" smtClean="0"/>
                  <a:t>The correct activation of the neuron assumes that only the last charging stimulus made by the direct predecessor of the element in the training sequence can lift the maximum charging level </a:t>
                </a:r>
                <a:r>
                  <a:rPr lang="en-US" sz="1200" i="0">
                    <a:latin typeface="Cambria Math" panose="02040503050406030204" pitchFamily="18" charset="0"/>
                  </a:rPr>
                  <a:t>𝑥_𝑎𝑙𝑙^𝑚𝑎𝑥</a:t>
                </a:r>
                <a:r>
                  <a:rPr lang="en-US" sz="1200" dirty="0"/>
                  <a:t> over the activation threshold </a:t>
                </a:r>
                <a:r>
                  <a:rPr lang="en-US" sz="1200" i="1" dirty="0"/>
                  <a:t>θ </a:t>
                </a:r>
                <a:r>
                  <a:rPr lang="en-US" sz="1200" dirty="0"/>
                  <a:t>of this neuron</a:t>
                </a:r>
                <a:endParaRPr lang="en-US" dirty="0"/>
              </a:p>
            </p:txBody>
          </p:sp>
        </mc:Fallback>
      </mc:AlternateContent>
      <p:sp>
        <p:nvSpPr>
          <p:cNvPr id="4" name="Symbol zastępczy numeru slajdu 3"/>
          <p:cNvSpPr>
            <a:spLocks noGrp="1"/>
          </p:cNvSpPr>
          <p:nvPr>
            <p:ph type="sldNum" sz="quarter" idx="10"/>
          </p:nvPr>
        </p:nvSpPr>
        <p:spPr/>
        <p:txBody>
          <a:bodyPr/>
          <a:lstStyle/>
          <a:p>
            <a:fld id="{BED09F73-0EC3-43BE-ADDD-DBBAFD680B2C}" type="slidenum">
              <a:rPr lang="pl-PL" smtClean="0"/>
              <a:t>14</a:t>
            </a:fld>
            <a:endParaRPr lang="pl-PL"/>
          </a:p>
        </p:txBody>
      </p:sp>
    </p:spTree>
    <p:extLst>
      <p:ext uri="{BB962C8B-B14F-4D97-AF65-F5344CB8AC3E}">
        <p14:creationId xmlns:p14="http://schemas.microsoft.com/office/powerpoint/2010/main" val="3830051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noProof="0" dirty="0" smtClean="0"/>
              <a:t>The experiments on various</a:t>
            </a:r>
            <a:r>
              <a:rPr lang="en-US" baseline="0" noProof="0" dirty="0" smtClean="0"/>
              <a:t> datasets have shown that the recalling correctness is better when using the presented fine-tuning algorithm.</a:t>
            </a:r>
            <a:endParaRPr lang="en-US" noProof="0" dirty="0"/>
          </a:p>
        </p:txBody>
      </p:sp>
      <p:sp>
        <p:nvSpPr>
          <p:cNvPr id="4" name="Symbol zastępczy numeru slajdu 3"/>
          <p:cNvSpPr>
            <a:spLocks noGrp="1"/>
          </p:cNvSpPr>
          <p:nvPr>
            <p:ph type="sldNum" sz="quarter" idx="10"/>
          </p:nvPr>
        </p:nvSpPr>
        <p:spPr/>
        <p:txBody>
          <a:bodyPr/>
          <a:lstStyle/>
          <a:p>
            <a:fld id="{BED09F73-0EC3-43BE-ADDD-DBBAFD680B2C}" type="slidenum">
              <a:rPr lang="pl-PL" smtClean="0"/>
              <a:t>15</a:t>
            </a:fld>
            <a:endParaRPr lang="pl-PL"/>
          </a:p>
        </p:txBody>
      </p:sp>
    </p:spTree>
    <p:extLst>
      <p:ext uri="{BB962C8B-B14F-4D97-AF65-F5344CB8AC3E}">
        <p14:creationId xmlns:p14="http://schemas.microsoft.com/office/powerpoint/2010/main" val="504275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noProof="0" dirty="0" smtClean="0"/>
              <a:t>Our research was inspired by biological neurons which …</a:t>
            </a:r>
            <a:endParaRPr lang="en-US" noProof="0" dirty="0"/>
          </a:p>
        </p:txBody>
      </p:sp>
      <p:sp>
        <p:nvSpPr>
          <p:cNvPr id="4" name="Symbol zastępczy numeru slajdu 3"/>
          <p:cNvSpPr>
            <a:spLocks noGrp="1"/>
          </p:cNvSpPr>
          <p:nvPr>
            <p:ph type="sldNum" sz="quarter" idx="10"/>
          </p:nvPr>
        </p:nvSpPr>
        <p:spPr/>
        <p:txBody>
          <a:bodyPr/>
          <a:lstStyle/>
          <a:p>
            <a:fld id="{BED09F73-0EC3-43BE-ADDD-DBBAFD680B2C}" type="slidenum">
              <a:rPr lang="pl-PL" smtClean="0"/>
              <a:t>2</a:t>
            </a:fld>
            <a:endParaRPr lang="pl-PL"/>
          </a:p>
        </p:txBody>
      </p:sp>
    </p:spTree>
    <p:extLst>
      <p:ext uri="{BB962C8B-B14F-4D97-AF65-F5344CB8AC3E}">
        <p14:creationId xmlns:p14="http://schemas.microsoft.com/office/powerpoint/2010/main" val="712506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noProof="0" dirty="0" smtClean="0"/>
              <a:t>In the figure, we can see an exemplary</a:t>
            </a:r>
            <a:r>
              <a:rPr lang="en-US" baseline="0" noProof="0" dirty="0" smtClean="0"/>
              <a:t> ANAKG network that is a dynamic graph of connected neurons where neurons represent words, and connections represent sequence and context relations between them.</a:t>
            </a:r>
            <a:endParaRPr lang="en-US" noProof="0" dirty="0"/>
          </a:p>
        </p:txBody>
      </p:sp>
      <p:sp>
        <p:nvSpPr>
          <p:cNvPr id="4" name="Symbol zastępczy numeru slajdu 3"/>
          <p:cNvSpPr>
            <a:spLocks noGrp="1"/>
          </p:cNvSpPr>
          <p:nvPr>
            <p:ph type="sldNum" sz="quarter" idx="10"/>
          </p:nvPr>
        </p:nvSpPr>
        <p:spPr/>
        <p:txBody>
          <a:bodyPr/>
          <a:lstStyle/>
          <a:p>
            <a:fld id="{BED09F73-0EC3-43BE-ADDD-DBBAFD680B2C}" type="slidenum">
              <a:rPr lang="pl-PL" smtClean="0"/>
              <a:t>3</a:t>
            </a:fld>
            <a:endParaRPr lang="pl-PL"/>
          </a:p>
        </p:txBody>
      </p:sp>
    </p:spTree>
    <p:extLst>
      <p:ext uri="{BB962C8B-B14F-4D97-AF65-F5344CB8AC3E}">
        <p14:creationId xmlns:p14="http://schemas.microsoft.com/office/powerpoint/2010/main" val="2173909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noProof="0" dirty="0" smtClean="0"/>
              <a:t>Our objectives were to construct …</a:t>
            </a:r>
            <a:endParaRPr lang="en-US" noProof="0" dirty="0"/>
          </a:p>
        </p:txBody>
      </p:sp>
      <p:sp>
        <p:nvSpPr>
          <p:cNvPr id="4" name="Symbol zastępczy numeru slajdu 3"/>
          <p:cNvSpPr>
            <a:spLocks noGrp="1"/>
          </p:cNvSpPr>
          <p:nvPr>
            <p:ph type="sldNum" sz="quarter" idx="10"/>
          </p:nvPr>
        </p:nvSpPr>
        <p:spPr/>
        <p:txBody>
          <a:bodyPr/>
          <a:lstStyle/>
          <a:p>
            <a:fld id="{BED09F73-0EC3-43BE-ADDD-DBBAFD680B2C}" type="slidenum">
              <a:rPr lang="pl-PL" smtClean="0"/>
              <a:t>4</a:t>
            </a:fld>
            <a:endParaRPr lang="pl-PL"/>
          </a:p>
        </p:txBody>
      </p:sp>
    </p:spTree>
    <p:extLst>
      <p:ext uri="{BB962C8B-B14F-4D97-AF65-F5344CB8AC3E}">
        <p14:creationId xmlns:p14="http://schemas.microsoft.com/office/powerpoint/2010/main" val="1791889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noProof="0" dirty="0" smtClean="0"/>
              <a:t>Associative Spiking Neurons developed</a:t>
            </a:r>
            <a:r>
              <a:rPr lang="en-US" baseline="0" noProof="0" dirty="0" smtClean="0"/>
              <a:t> in our previous studies connect </a:t>
            </a:r>
            <a:r>
              <a:rPr lang="pl-PL" baseline="0" dirty="0" smtClean="0"/>
              <a:t>…</a:t>
            </a:r>
            <a:endParaRPr lang="en-US" dirty="0"/>
          </a:p>
        </p:txBody>
      </p:sp>
      <p:sp>
        <p:nvSpPr>
          <p:cNvPr id="4" name="Symbol zastępczy numeru slajdu 3"/>
          <p:cNvSpPr>
            <a:spLocks noGrp="1"/>
          </p:cNvSpPr>
          <p:nvPr>
            <p:ph type="sldNum" sz="quarter" idx="10"/>
          </p:nvPr>
        </p:nvSpPr>
        <p:spPr/>
        <p:txBody>
          <a:bodyPr/>
          <a:lstStyle/>
          <a:p>
            <a:fld id="{BED09F73-0EC3-43BE-ADDD-DBBAFD680B2C}" type="slidenum">
              <a:rPr lang="pl-PL" smtClean="0"/>
              <a:t>5</a:t>
            </a:fld>
            <a:endParaRPr lang="pl-PL"/>
          </a:p>
        </p:txBody>
      </p:sp>
    </p:spTree>
    <p:extLst>
      <p:ext uri="{BB962C8B-B14F-4D97-AF65-F5344CB8AC3E}">
        <p14:creationId xmlns:p14="http://schemas.microsoft.com/office/powerpoint/2010/main" val="2045217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noProof="0" dirty="0" smtClean="0"/>
              <a:t>They reproduce plasticity processes and associative</a:t>
            </a:r>
            <a:r>
              <a:rPr lang="en-US" baseline="0" noProof="0" dirty="0" smtClean="0"/>
              <a:t> properties of real neurons that work in time. We model internal processes using ….</a:t>
            </a:r>
            <a:endParaRPr lang="en-US" noProof="0" dirty="0"/>
          </a:p>
        </p:txBody>
      </p:sp>
      <p:sp>
        <p:nvSpPr>
          <p:cNvPr id="4" name="Symbol zastępczy numeru slajdu 3"/>
          <p:cNvSpPr>
            <a:spLocks noGrp="1"/>
          </p:cNvSpPr>
          <p:nvPr>
            <p:ph type="sldNum" sz="quarter" idx="10"/>
          </p:nvPr>
        </p:nvSpPr>
        <p:spPr/>
        <p:txBody>
          <a:bodyPr/>
          <a:lstStyle/>
          <a:p>
            <a:fld id="{BED09F73-0EC3-43BE-ADDD-DBBAFD680B2C}" type="slidenum">
              <a:rPr lang="pl-PL" smtClean="0"/>
              <a:t>6</a:t>
            </a:fld>
            <a:endParaRPr lang="pl-PL"/>
          </a:p>
        </p:txBody>
      </p:sp>
    </p:spTree>
    <p:extLst>
      <p:ext uri="{BB962C8B-B14F-4D97-AF65-F5344CB8AC3E}">
        <p14:creationId xmlns:p14="http://schemas.microsoft.com/office/powerpoint/2010/main" val="1939817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noProof="0" dirty="0" smtClean="0"/>
              <a:t>Internal states</a:t>
            </a:r>
            <a:r>
              <a:rPr lang="en-US" baseline="0" noProof="0" dirty="0" smtClean="0"/>
              <a:t> and processes of Associative Spiking Neurons are updated only at their end what make their simulation very fast in comparison to other spiking models of neurons. We also use the Global Event Queue to control and order these processes in time in the whole network.</a:t>
            </a:r>
            <a:endParaRPr lang="en-US" noProof="0" dirty="0"/>
          </a:p>
        </p:txBody>
      </p:sp>
      <p:sp>
        <p:nvSpPr>
          <p:cNvPr id="4" name="Symbol zastępczy numeru slajdu 3"/>
          <p:cNvSpPr>
            <a:spLocks noGrp="1"/>
          </p:cNvSpPr>
          <p:nvPr>
            <p:ph type="sldNum" sz="quarter" idx="10"/>
          </p:nvPr>
        </p:nvSpPr>
        <p:spPr/>
        <p:txBody>
          <a:bodyPr/>
          <a:lstStyle/>
          <a:p>
            <a:fld id="{BED09F73-0EC3-43BE-ADDD-DBBAFD680B2C}" type="slidenum">
              <a:rPr lang="pl-PL" smtClean="0"/>
              <a:t>7</a:t>
            </a:fld>
            <a:endParaRPr lang="pl-PL"/>
          </a:p>
        </p:txBody>
      </p:sp>
    </p:spTree>
    <p:extLst>
      <p:ext uri="{BB962C8B-B14F-4D97-AF65-F5344CB8AC3E}">
        <p14:creationId xmlns:p14="http://schemas.microsoft.com/office/powerpoint/2010/main" val="3895906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noProof="0" dirty="0" smtClean="0"/>
              <a:t>The fundamental part of the Associative</a:t>
            </a:r>
            <a:r>
              <a:rPr lang="en-US" baseline="0" noProof="0" dirty="0" smtClean="0"/>
              <a:t> Spiking Neuron model is the definition of synaptic efficacy that is used to compute synaptic weights quickly on the basis of….</a:t>
            </a:r>
            <a:endParaRPr lang="en-US" noProof="0" dirty="0"/>
          </a:p>
        </p:txBody>
      </p:sp>
      <p:sp>
        <p:nvSpPr>
          <p:cNvPr id="4" name="Symbol zastępczy numeru slajdu 3"/>
          <p:cNvSpPr>
            <a:spLocks noGrp="1"/>
          </p:cNvSpPr>
          <p:nvPr>
            <p:ph type="sldNum" sz="quarter" idx="10"/>
          </p:nvPr>
        </p:nvSpPr>
        <p:spPr/>
        <p:txBody>
          <a:bodyPr/>
          <a:lstStyle/>
          <a:p>
            <a:fld id="{BED09F73-0EC3-43BE-ADDD-DBBAFD680B2C}" type="slidenum">
              <a:rPr lang="pl-PL" smtClean="0"/>
              <a:t>8</a:t>
            </a:fld>
            <a:endParaRPr lang="pl-PL"/>
          </a:p>
        </p:txBody>
      </p:sp>
    </p:spTree>
    <p:extLst>
      <p:ext uri="{BB962C8B-B14F-4D97-AF65-F5344CB8AC3E}">
        <p14:creationId xmlns:p14="http://schemas.microsoft.com/office/powerpoint/2010/main" val="894733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noProof="0" dirty="0" smtClean="0"/>
              <a:t>Next, the synaptic efficacy</a:t>
            </a:r>
            <a:r>
              <a:rPr lang="en-US" baseline="0" noProof="0" dirty="0" smtClean="0"/>
              <a:t> and the number of activations of the presynaptic neuron for all training sequences is used to compute the synaptic </a:t>
            </a:r>
            <a:r>
              <a:rPr lang="en-US" baseline="0" noProof="0" dirty="0" err="1" smtClean="0"/>
              <a:t>permeabilities</a:t>
            </a:r>
            <a:r>
              <a:rPr lang="en-US" baseline="0" noProof="0" dirty="0" smtClean="0"/>
              <a:t> for all synapses. The permeability is the core parameter that defines the initial weights of ASN neurons in the ANAKG network. The multiplication factors of all synapses are computed during the fine-tuning process that is introduced in this presentation.</a:t>
            </a:r>
            <a:endParaRPr lang="en-US" noProof="0" dirty="0"/>
          </a:p>
        </p:txBody>
      </p:sp>
      <p:sp>
        <p:nvSpPr>
          <p:cNvPr id="4" name="Symbol zastępczy numeru slajdu 3"/>
          <p:cNvSpPr>
            <a:spLocks noGrp="1"/>
          </p:cNvSpPr>
          <p:nvPr>
            <p:ph type="sldNum" sz="quarter" idx="10"/>
          </p:nvPr>
        </p:nvSpPr>
        <p:spPr/>
        <p:txBody>
          <a:bodyPr/>
          <a:lstStyle/>
          <a:p>
            <a:fld id="{BED09F73-0EC3-43BE-ADDD-DBBAFD680B2C}" type="slidenum">
              <a:rPr lang="pl-PL" smtClean="0"/>
              <a:t>9</a:t>
            </a:fld>
            <a:endParaRPr lang="pl-PL"/>
          </a:p>
        </p:txBody>
      </p:sp>
    </p:spTree>
    <p:extLst>
      <p:ext uri="{BB962C8B-B14F-4D97-AF65-F5344CB8AC3E}">
        <p14:creationId xmlns:p14="http://schemas.microsoft.com/office/powerpoint/2010/main" val="2071393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pPr>
              <a:defRPr/>
            </a:pPr>
            <a:fld id="{3507100B-90B5-4A88-8145-F4FD6BCCB85B}" type="slidenum">
              <a:rPr lang="pl-PL" altLang="pl-PL"/>
              <a:pPr>
                <a:defRPr/>
              </a:pPr>
              <a:t>‹#›</a:t>
            </a:fld>
            <a:endParaRPr lang="pl-PL" altLang="pl-PL"/>
          </a:p>
        </p:txBody>
      </p:sp>
    </p:spTree>
    <p:extLst>
      <p:ext uri="{BB962C8B-B14F-4D97-AF65-F5344CB8AC3E}">
        <p14:creationId xmlns:p14="http://schemas.microsoft.com/office/powerpoint/2010/main" val="2869076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pPr>
              <a:defRPr/>
            </a:pPr>
            <a:fld id="{302C7DF4-EBF3-48C5-AC6C-FA051F441571}" type="slidenum">
              <a:rPr lang="pl-PL" altLang="pl-PL"/>
              <a:pPr>
                <a:defRPr/>
              </a:pPr>
              <a:t>‹#›</a:t>
            </a:fld>
            <a:endParaRPr lang="pl-PL" altLang="pl-PL"/>
          </a:p>
        </p:txBody>
      </p:sp>
    </p:spTree>
    <p:extLst>
      <p:ext uri="{BB962C8B-B14F-4D97-AF65-F5344CB8AC3E}">
        <p14:creationId xmlns:p14="http://schemas.microsoft.com/office/powerpoint/2010/main" val="3919359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84988" y="476250"/>
            <a:ext cx="1801812" cy="5649913"/>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1476375" y="476250"/>
            <a:ext cx="5256213" cy="564991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pPr>
              <a:defRPr/>
            </a:pPr>
            <a:fld id="{2D87BFCE-1243-4997-98C3-DF7264E3D027}" type="slidenum">
              <a:rPr lang="pl-PL" altLang="pl-PL"/>
              <a:pPr>
                <a:defRPr/>
              </a:pPr>
              <a:t>‹#›</a:t>
            </a:fld>
            <a:endParaRPr lang="pl-PL" altLang="pl-PL"/>
          </a:p>
        </p:txBody>
      </p:sp>
    </p:spTree>
    <p:extLst>
      <p:ext uri="{BB962C8B-B14F-4D97-AF65-F5344CB8AC3E}">
        <p14:creationId xmlns:p14="http://schemas.microsoft.com/office/powerpoint/2010/main" val="3799296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143000" y="1122363"/>
            <a:ext cx="6858000" cy="2387600"/>
          </a:xfrm>
        </p:spPr>
        <p:txBody>
          <a:bodyPr anchor="b"/>
          <a:lstStyle>
            <a:lvl1pPr algn="ctr">
              <a:defRPr sz="4500"/>
            </a:lvl1pPr>
          </a:lstStyle>
          <a:p>
            <a:r>
              <a:rPr lang="pl-PL" smtClean="0"/>
              <a:t>Kliknij, aby edytować styl</a:t>
            </a:r>
            <a:endParaRPr lang="pl-PL"/>
          </a:p>
        </p:txBody>
      </p:sp>
      <p:sp>
        <p:nvSpPr>
          <p:cNvPr id="3" name="Podtytu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389FC197-2823-4E0D-8F23-EC2E04E3295C}" type="datetimeFigureOut">
              <a:rPr lang="pl-PL" smtClean="0">
                <a:solidFill>
                  <a:prstClr val="black">
                    <a:tint val="75000"/>
                  </a:prstClr>
                </a:solidFill>
              </a:rPr>
              <a:pPr/>
              <a:t>21.11.2018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82260C4C-EB8F-4798-AE9C-1FDFAA03211F}"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8091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89FC197-2823-4E0D-8F23-EC2E04E3295C}" type="datetimeFigureOut">
              <a:rPr lang="pl-PL" smtClean="0">
                <a:solidFill>
                  <a:prstClr val="black">
                    <a:tint val="75000"/>
                  </a:prstClr>
                </a:solidFill>
              </a:rPr>
              <a:pPr/>
              <a:t>21.11.2018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82260C4C-EB8F-4798-AE9C-1FDFAA03211F}"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19292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23888" y="1709739"/>
            <a:ext cx="7886700" cy="2852737"/>
          </a:xfrm>
        </p:spPr>
        <p:txBody>
          <a:bodyPr anchor="b"/>
          <a:lstStyle>
            <a:lvl1pPr>
              <a:defRPr sz="4500"/>
            </a:lvl1pPr>
          </a:lstStyle>
          <a:p>
            <a:r>
              <a:rPr lang="pl-PL" smtClean="0"/>
              <a:t>Kliknij, aby edytować styl</a:t>
            </a:r>
            <a:endParaRPr lang="pl-PL"/>
          </a:p>
        </p:txBody>
      </p:sp>
      <p:sp>
        <p:nvSpPr>
          <p:cNvPr id="3" name="Symbol zastępczy tekst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389FC197-2823-4E0D-8F23-EC2E04E3295C}" type="datetimeFigureOut">
              <a:rPr lang="pl-PL" smtClean="0">
                <a:solidFill>
                  <a:prstClr val="black">
                    <a:tint val="75000"/>
                  </a:prstClr>
                </a:solidFill>
              </a:rPr>
              <a:pPr/>
              <a:t>21.11.2018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82260C4C-EB8F-4798-AE9C-1FDFAA03211F}"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63735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389FC197-2823-4E0D-8F23-EC2E04E3295C}" type="datetimeFigureOut">
              <a:rPr lang="pl-PL" smtClean="0">
                <a:solidFill>
                  <a:prstClr val="black">
                    <a:tint val="75000"/>
                  </a:prstClr>
                </a:solidFill>
              </a:rPr>
              <a:pPr/>
              <a:t>21.11.2018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82260C4C-EB8F-4798-AE9C-1FDFAA03211F}"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75412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29841" y="365126"/>
            <a:ext cx="78867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smtClean="0"/>
              <a:t>Kliknij, aby edytować style wzorca tekstu</a:t>
            </a:r>
          </a:p>
        </p:txBody>
      </p:sp>
      <p:sp>
        <p:nvSpPr>
          <p:cNvPr id="4" name="Symbol zastępczy zawartości 3"/>
          <p:cNvSpPr>
            <a:spLocks noGrp="1"/>
          </p:cNvSpPr>
          <p:nvPr>
            <p:ph sz="half" idx="2"/>
          </p:nvPr>
        </p:nvSpPr>
        <p:spPr>
          <a:xfrm>
            <a:off x="629842" y="2505075"/>
            <a:ext cx="3868340"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29150" y="2505075"/>
            <a:ext cx="3887391"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389FC197-2823-4E0D-8F23-EC2E04E3295C}" type="datetimeFigureOut">
              <a:rPr lang="pl-PL" smtClean="0">
                <a:solidFill>
                  <a:prstClr val="black">
                    <a:tint val="75000"/>
                  </a:prstClr>
                </a:solidFill>
              </a:rPr>
              <a:pPr/>
              <a:t>21.11.2018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82260C4C-EB8F-4798-AE9C-1FDFAA03211F}"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72757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89FC197-2823-4E0D-8F23-EC2E04E3295C}" type="datetimeFigureOut">
              <a:rPr lang="pl-PL" smtClean="0">
                <a:solidFill>
                  <a:prstClr val="black">
                    <a:tint val="75000"/>
                  </a:prstClr>
                </a:solidFill>
              </a:rPr>
              <a:pPr/>
              <a:t>21.11.2018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82260C4C-EB8F-4798-AE9C-1FDFAA03211F}"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6937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89FC197-2823-4E0D-8F23-EC2E04E3295C}" type="datetimeFigureOut">
              <a:rPr lang="pl-PL" smtClean="0">
                <a:solidFill>
                  <a:prstClr val="black">
                    <a:tint val="75000"/>
                  </a:prstClr>
                </a:solidFill>
              </a:rPr>
              <a:pPr/>
              <a:t>21.11.2018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82260C4C-EB8F-4798-AE9C-1FDFAA03211F}"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91233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29841" y="457200"/>
            <a:ext cx="2949178" cy="1600200"/>
          </a:xfrm>
        </p:spPr>
        <p:txBody>
          <a:bodyPr anchor="b"/>
          <a:lstStyle>
            <a:lvl1pPr>
              <a:defRPr sz="2400"/>
            </a:lvl1pPr>
          </a:lstStyle>
          <a:p>
            <a:r>
              <a:rPr lang="pl-PL" smtClean="0"/>
              <a:t>Kliknij, aby edytować styl</a:t>
            </a:r>
            <a:endParaRPr lang="pl-PL"/>
          </a:p>
        </p:txBody>
      </p:sp>
      <p:sp>
        <p:nvSpPr>
          <p:cNvPr id="3" name="Symbol zastępczy zawartośc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89FC197-2823-4E0D-8F23-EC2E04E3295C}" type="datetimeFigureOut">
              <a:rPr lang="pl-PL" smtClean="0">
                <a:solidFill>
                  <a:prstClr val="black">
                    <a:tint val="75000"/>
                  </a:prstClr>
                </a:solidFill>
              </a:rPr>
              <a:pPr/>
              <a:t>21.11.2018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82260C4C-EB8F-4798-AE9C-1FDFAA03211F}"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00742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pPr>
              <a:defRPr/>
            </a:pPr>
            <a:fld id="{E626187B-F385-450C-9589-9A578FA427B5}" type="slidenum">
              <a:rPr lang="pl-PL" altLang="pl-PL"/>
              <a:pPr>
                <a:defRPr/>
              </a:pPr>
              <a:t>‹#›</a:t>
            </a:fld>
            <a:endParaRPr lang="pl-PL" altLang="pl-PL"/>
          </a:p>
        </p:txBody>
      </p:sp>
    </p:spTree>
    <p:extLst>
      <p:ext uri="{BB962C8B-B14F-4D97-AF65-F5344CB8AC3E}">
        <p14:creationId xmlns:p14="http://schemas.microsoft.com/office/powerpoint/2010/main" val="82854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29841" y="457200"/>
            <a:ext cx="2949178" cy="1600200"/>
          </a:xfrm>
        </p:spPr>
        <p:txBody>
          <a:bodyPr anchor="b"/>
          <a:lstStyle>
            <a:lvl1pPr>
              <a:defRPr sz="2400"/>
            </a:lvl1pPr>
          </a:lstStyle>
          <a:p>
            <a:r>
              <a:rPr lang="pl-PL" smtClean="0"/>
              <a:t>Kliknij, aby edytować styl</a:t>
            </a:r>
            <a:endParaRPr lang="pl-PL"/>
          </a:p>
        </p:txBody>
      </p:sp>
      <p:sp>
        <p:nvSpPr>
          <p:cNvPr id="3" name="Symbol zastępczy obraz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l-PL"/>
          </a:p>
        </p:txBody>
      </p:sp>
      <p:sp>
        <p:nvSpPr>
          <p:cNvPr id="4" name="Symbol zastępczy tekst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89FC197-2823-4E0D-8F23-EC2E04E3295C}" type="datetimeFigureOut">
              <a:rPr lang="pl-PL" smtClean="0">
                <a:solidFill>
                  <a:prstClr val="black">
                    <a:tint val="75000"/>
                  </a:prstClr>
                </a:solidFill>
              </a:rPr>
              <a:pPr/>
              <a:t>21.11.2018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82260C4C-EB8F-4798-AE9C-1FDFAA03211F}"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1822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89FC197-2823-4E0D-8F23-EC2E04E3295C}" type="datetimeFigureOut">
              <a:rPr lang="pl-PL" smtClean="0">
                <a:solidFill>
                  <a:prstClr val="black">
                    <a:tint val="75000"/>
                  </a:prstClr>
                </a:solidFill>
              </a:rPr>
              <a:pPr/>
              <a:t>21.11.2018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82260C4C-EB8F-4798-AE9C-1FDFAA03211F}"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20339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43675" y="365125"/>
            <a:ext cx="1971675"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28650" y="365125"/>
            <a:ext cx="5800725"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89FC197-2823-4E0D-8F23-EC2E04E3295C}" type="datetimeFigureOut">
              <a:rPr lang="pl-PL" smtClean="0">
                <a:solidFill>
                  <a:prstClr val="black">
                    <a:tint val="75000"/>
                  </a:prstClr>
                </a:solidFill>
              </a:rPr>
              <a:pPr/>
              <a:t>21.11.2018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82260C4C-EB8F-4798-AE9C-1FDFAA03211F}"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9795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pPr>
              <a:defRPr/>
            </a:pPr>
            <a:fld id="{5EA4CC85-BD35-4E21-A9DD-AC864DB3AA65}" type="slidenum">
              <a:rPr lang="pl-PL" altLang="pl-PL"/>
              <a:pPr>
                <a:defRPr/>
              </a:pPr>
              <a:t>‹#›</a:t>
            </a:fld>
            <a:endParaRPr lang="pl-PL" altLang="pl-PL"/>
          </a:p>
        </p:txBody>
      </p:sp>
    </p:spTree>
    <p:extLst>
      <p:ext uri="{BB962C8B-B14F-4D97-AF65-F5344CB8AC3E}">
        <p14:creationId xmlns:p14="http://schemas.microsoft.com/office/powerpoint/2010/main" val="1174604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1476375" y="1628775"/>
            <a:ext cx="3529013"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57788" y="1628775"/>
            <a:ext cx="3529012"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7" name="Rectangle 6"/>
          <p:cNvSpPr>
            <a:spLocks noGrp="1" noChangeArrowheads="1"/>
          </p:cNvSpPr>
          <p:nvPr>
            <p:ph type="sldNum" sz="quarter" idx="12"/>
          </p:nvPr>
        </p:nvSpPr>
        <p:spPr>
          <a:ln/>
        </p:spPr>
        <p:txBody>
          <a:bodyPr/>
          <a:lstStyle>
            <a:lvl1pPr>
              <a:defRPr/>
            </a:lvl1pPr>
          </a:lstStyle>
          <a:p>
            <a:pPr>
              <a:defRPr/>
            </a:pPr>
            <a:fld id="{2CDDCFD4-A1E2-467F-909D-6E52BBAB7596}" type="slidenum">
              <a:rPr lang="pl-PL" altLang="pl-PL"/>
              <a:pPr>
                <a:defRPr/>
              </a:pPr>
              <a:t>‹#›</a:t>
            </a:fld>
            <a:endParaRPr lang="pl-PL" altLang="pl-PL"/>
          </a:p>
        </p:txBody>
      </p:sp>
    </p:spTree>
    <p:extLst>
      <p:ext uri="{BB962C8B-B14F-4D97-AF65-F5344CB8AC3E}">
        <p14:creationId xmlns:p14="http://schemas.microsoft.com/office/powerpoint/2010/main" val="407886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9" name="Rectangle 6"/>
          <p:cNvSpPr>
            <a:spLocks noGrp="1" noChangeArrowheads="1"/>
          </p:cNvSpPr>
          <p:nvPr>
            <p:ph type="sldNum" sz="quarter" idx="12"/>
          </p:nvPr>
        </p:nvSpPr>
        <p:spPr>
          <a:ln/>
        </p:spPr>
        <p:txBody>
          <a:bodyPr/>
          <a:lstStyle>
            <a:lvl1pPr>
              <a:defRPr/>
            </a:lvl1pPr>
          </a:lstStyle>
          <a:p>
            <a:pPr>
              <a:defRPr/>
            </a:pPr>
            <a:fld id="{9BC45514-A847-4492-BFE8-FF0DC672624F}" type="slidenum">
              <a:rPr lang="pl-PL" altLang="pl-PL"/>
              <a:pPr>
                <a:defRPr/>
              </a:pPr>
              <a:t>‹#›</a:t>
            </a:fld>
            <a:endParaRPr lang="pl-PL" altLang="pl-PL"/>
          </a:p>
        </p:txBody>
      </p:sp>
    </p:spTree>
    <p:extLst>
      <p:ext uri="{BB962C8B-B14F-4D97-AF65-F5344CB8AC3E}">
        <p14:creationId xmlns:p14="http://schemas.microsoft.com/office/powerpoint/2010/main" val="76799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5" name="Rectangle 6"/>
          <p:cNvSpPr>
            <a:spLocks noGrp="1" noChangeArrowheads="1"/>
          </p:cNvSpPr>
          <p:nvPr>
            <p:ph type="sldNum" sz="quarter" idx="12"/>
          </p:nvPr>
        </p:nvSpPr>
        <p:spPr>
          <a:ln/>
        </p:spPr>
        <p:txBody>
          <a:bodyPr/>
          <a:lstStyle>
            <a:lvl1pPr>
              <a:defRPr/>
            </a:lvl1pPr>
          </a:lstStyle>
          <a:p>
            <a:pPr>
              <a:defRPr/>
            </a:pPr>
            <a:fld id="{7DFD0305-3C6E-4162-9FF2-6BDF49F6925D}" type="slidenum">
              <a:rPr lang="pl-PL" altLang="pl-PL"/>
              <a:pPr>
                <a:defRPr/>
              </a:pPr>
              <a:t>‹#›</a:t>
            </a:fld>
            <a:endParaRPr lang="pl-PL" altLang="pl-PL"/>
          </a:p>
        </p:txBody>
      </p:sp>
    </p:spTree>
    <p:extLst>
      <p:ext uri="{BB962C8B-B14F-4D97-AF65-F5344CB8AC3E}">
        <p14:creationId xmlns:p14="http://schemas.microsoft.com/office/powerpoint/2010/main" val="292918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4" name="Rectangle 6"/>
          <p:cNvSpPr>
            <a:spLocks noGrp="1" noChangeArrowheads="1"/>
          </p:cNvSpPr>
          <p:nvPr>
            <p:ph type="sldNum" sz="quarter" idx="12"/>
          </p:nvPr>
        </p:nvSpPr>
        <p:spPr>
          <a:ln/>
        </p:spPr>
        <p:txBody>
          <a:bodyPr/>
          <a:lstStyle>
            <a:lvl1pPr>
              <a:defRPr/>
            </a:lvl1pPr>
          </a:lstStyle>
          <a:p>
            <a:pPr>
              <a:defRPr/>
            </a:pPr>
            <a:fld id="{5BAF7F95-2908-4173-9762-7AB8ACF3608D}" type="slidenum">
              <a:rPr lang="pl-PL" altLang="pl-PL"/>
              <a:pPr>
                <a:defRPr/>
              </a:pPr>
              <a:t>‹#›</a:t>
            </a:fld>
            <a:endParaRPr lang="pl-PL" altLang="pl-PL"/>
          </a:p>
        </p:txBody>
      </p:sp>
    </p:spTree>
    <p:extLst>
      <p:ext uri="{BB962C8B-B14F-4D97-AF65-F5344CB8AC3E}">
        <p14:creationId xmlns:p14="http://schemas.microsoft.com/office/powerpoint/2010/main" val="278112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7" name="Rectangle 6"/>
          <p:cNvSpPr>
            <a:spLocks noGrp="1" noChangeArrowheads="1"/>
          </p:cNvSpPr>
          <p:nvPr>
            <p:ph type="sldNum" sz="quarter" idx="12"/>
          </p:nvPr>
        </p:nvSpPr>
        <p:spPr>
          <a:ln/>
        </p:spPr>
        <p:txBody>
          <a:bodyPr/>
          <a:lstStyle>
            <a:lvl1pPr>
              <a:defRPr/>
            </a:lvl1pPr>
          </a:lstStyle>
          <a:p>
            <a:pPr>
              <a:defRPr/>
            </a:pPr>
            <a:fld id="{441E9555-035A-4CAB-A281-8A1934C8E246}" type="slidenum">
              <a:rPr lang="pl-PL" altLang="pl-PL"/>
              <a:pPr>
                <a:defRPr/>
              </a:pPr>
              <a:t>‹#›</a:t>
            </a:fld>
            <a:endParaRPr lang="pl-PL" altLang="pl-PL"/>
          </a:p>
        </p:txBody>
      </p:sp>
    </p:spTree>
    <p:extLst>
      <p:ext uri="{BB962C8B-B14F-4D97-AF65-F5344CB8AC3E}">
        <p14:creationId xmlns:p14="http://schemas.microsoft.com/office/powerpoint/2010/main" val="760295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7" name="Rectangle 6"/>
          <p:cNvSpPr>
            <a:spLocks noGrp="1" noChangeArrowheads="1"/>
          </p:cNvSpPr>
          <p:nvPr>
            <p:ph type="sldNum" sz="quarter" idx="12"/>
          </p:nvPr>
        </p:nvSpPr>
        <p:spPr>
          <a:ln/>
        </p:spPr>
        <p:txBody>
          <a:bodyPr/>
          <a:lstStyle>
            <a:lvl1pPr>
              <a:defRPr/>
            </a:lvl1pPr>
          </a:lstStyle>
          <a:p>
            <a:pPr>
              <a:defRPr/>
            </a:pPr>
            <a:fld id="{5AF0AEF0-1FD9-4317-9ACC-32B1BE78E3A1}" type="slidenum">
              <a:rPr lang="pl-PL" altLang="pl-PL"/>
              <a:pPr>
                <a:defRPr/>
              </a:pPr>
              <a:t>‹#›</a:t>
            </a:fld>
            <a:endParaRPr lang="pl-PL" altLang="pl-PL"/>
          </a:p>
        </p:txBody>
      </p:sp>
    </p:spTree>
    <p:extLst>
      <p:ext uri="{BB962C8B-B14F-4D97-AF65-F5344CB8AC3E}">
        <p14:creationId xmlns:p14="http://schemas.microsoft.com/office/powerpoint/2010/main" val="277303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6375" y="476250"/>
            <a:ext cx="7210425"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 wzorca tytułu</a:t>
            </a:r>
          </a:p>
        </p:txBody>
      </p:sp>
      <p:sp>
        <p:nvSpPr>
          <p:cNvPr id="1027" name="Rectangle 3"/>
          <p:cNvSpPr>
            <a:spLocks noGrp="1" noChangeArrowheads="1"/>
          </p:cNvSpPr>
          <p:nvPr>
            <p:ph type="body" idx="1"/>
          </p:nvPr>
        </p:nvSpPr>
        <p:spPr bwMode="auto">
          <a:xfrm>
            <a:off x="1476375" y="1628775"/>
            <a:ext cx="7210425" cy="449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pl-PL" altLang="pl-P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pl-PL" alt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Verdana" panose="020B0604030504040204" pitchFamily="34" charset="0"/>
              </a:defRPr>
            </a:lvl1pPr>
          </a:lstStyle>
          <a:p>
            <a:pPr>
              <a:defRPr/>
            </a:pPr>
            <a:fld id="{28F7BBF6-7190-4DDA-8982-466CD0D16FBD}"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389FC197-2823-4E0D-8F23-EC2E04E3295C}" type="datetimeFigureOut">
              <a:rPr lang="pl-PL" smtClean="0">
                <a:solidFill>
                  <a:prstClr val="black">
                    <a:tint val="75000"/>
                  </a:prstClr>
                </a:solidFill>
                <a:latin typeface="Calibri" panose="020F0502020204030204"/>
              </a:rPr>
              <a:pPr eaLnBrk="1" fontAlgn="auto" hangingPunct="1">
                <a:spcBef>
                  <a:spcPts val="0"/>
                </a:spcBef>
                <a:spcAft>
                  <a:spcPts val="0"/>
                </a:spcAft>
              </a:pPr>
              <a:t>21.11.2018</a:t>
            </a:fld>
            <a:endParaRPr lang="pl-PL">
              <a:solidFill>
                <a:prstClr val="black">
                  <a:tint val="75000"/>
                </a:prstClr>
              </a:solidFill>
              <a:latin typeface="Calibri" panose="020F0502020204030204"/>
            </a:endParaRPr>
          </a:p>
        </p:txBody>
      </p:sp>
      <p:sp>
        <p:nvSpPr>
          <p:cNvPr id="5" name="Symbol zastępczy stop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pl-PL">
              <a:solidFill>
                <a:prstClr val="black">
                  <a:tint val="75000"/>
                </a:prstClr>
              </a:solidFill>
              <a:latin typeface="Calibri" panose="020F0502020204030204"/>
            </a:endParaRPr>
          </a:p>
        </p:txBody>
      </p:sp>
      <p:sp>
        <p:nvSpPr>
          <p:cNvPr id="6" name="Symbol zastępczy numeru slajd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82260C4C-EB8F-4798-AE9C-1FDFAA03211F}" type="slidenum">
              <a:rPr lang="pl-PL" smtClean="0">
                <a:solidFill>
                  <a:prstClr val="black">
                    <a:tint val="75000"/>
                  </a:prstClr>
                </a:solidFill>
                <a:latin typeface="Calibri" panose="020F0502020204030204"/>
              </a:rPr>
              <a:pPr eaLnBrk="1" fontAlgn="auto" hangingPunct="1">
                <a:spcBef>
                  <a:spcPts val="0"/>
                </a:spcBef>
                <a:spcAft>
                  <a:spcPts val="0"/>
                </a:spcAft>
              </a:pPr>
              <a:t>‹#›</a:t>
            </a:fld>
            <a:endParaRPr lang="pl-PL">
              <a:solidFill>
                <a:prstClr val="black">
                  <a:tint val="75000"/>
                </a:prstClr>
              </a:solidFill>
              <a:latin typeface="Calibri" panose="020F0502020204030204"/>
            </a:endParaRPr>
          </a:p>
        </p:txBody>
      </p:sp>
    </p:spTree>
    <p:extLst>
      <p:ext uri="{BB962C8B-B14F-4D97-AF65-F5344CB8AC3E}">
        <p14:creationId xmlns:p14="http://schemas.microsoft.com/office/powerpoint/2010/main" val="358776464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home.agh.edu.pl/~horzyk/index-eng.php" TargetMode="External"/><Relationship Id="rId13"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hyperlink" Target="mailto:horzyk@agh.edu.pl" TargetMode="External"/><Relationship Id="rId12" Type="http://schemas.openxmlformats.org/officeDocument/2006/relationships/image" Target="../media/image6.png"/><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image" Target="../media/image4.png"/><Relationship Id="rId11" Type="http://schemas.openxmlformats.org/officeDocument/2006/relationships/image" Target="../media/image5.png"/><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hyperlink" Target="http://oucsace.cs.ohiou.edu/~starzyk/" TargetMode="External"/><Relationship Id="rId4" Type="http://schemas.openxmlformats.org/officeDocument/2006/relationships/image" Target="../media/image2.png"/><Relationship Id="rId9" Type="http://schemas.openxmlformats.org/officeDocument/2006/relationships/hyperlink" Target="mailto:starzykj@ohio.edu" TargetMode="External"/><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hyperlink" Target="http://www.springer.com/us/book/9783319193236" TargetMode="External"/><Relationship Id="rId13" Type="http://schemas.openxmlformats.org/officeDocument/2006/relationships/image" Target="../media/image3.png"/><Relationship Id="rId18" Type="http://schemas.openxmlformats.org/officeDocument/2006/relationships/hyperlink" Target="http://oucsace.cs.ohiou.edu/~starzyk/" TargetMode="External"/><Relationship Id="rId3" Type="http://schemas.openxmlformats.org/officeDocument/2006/relationships/hyperlink" Target="doi:%2010.1109/SSCI.2017.8285369" TargetMode="External"/><Relationship Id="rId21" Type="http://schemas.openxmlformats.org/officeDocument/2006/relationships/image" Target="../media/image8.png"/><Relationship Id="rId7" Type="http://schemas.openxmlformats.org/officeDocument/2006/relationships/hyperlink" Target="http://authors.elsevier.com/sd/article/S0925231214006535" TargetMode="External"/><Relationship Id="rId12" Type="http://schemas.openxmlformats.org/officeDocument/2006/relationships/image" Target="../media/image2.png"/><Relationship Id="rId17" Type="http://schemas.openxmlformats.org/officeDocument/2006/relationships/hyperlink" Target="mailto:starzykj@ohio.edu" TargetMode="External"/><Relationship Id="rId2" Type="http://schemas.openxmlformats.org/officeDocument/2006/relationships/hyperlink" Target="http://ieeexplore.ieee.org/document/8008846/" TargetMode="External"/><Relationship Id="rId16" Type="http://schemas.openxmlformats.org/officeDocument/2006/relationships/hyperlink" Target="http://home.agh.edu.pl/~horzyk/index-eng.php" TargetMode="External"/><Relationship Id="rId20" Type="http://schemas.openxmlformats.org/officeDocument/2006/relationships/image" Target="../media/image36.png"/><Relationship Id="rId1" Type="http://schemas.openxmlformats.org/officeDocument/2006/relationships/slideLayout" Target="../slideLayouts/slideLayout17.xml"/><Relationship Id="rId6" Type="http://schemas.openxmlformats.org/officeDocument/2006/relationships/hyperlink" Target="http://ieeexplore.ieee.org/document/7850029/" TargetMode="External"/><Relationship Id="rId11" Type="http://schemas.openxmlformats.org/officeDocument/2006/relationships/image" Target="../media/image1.jpg"/><Relationship Id="rId5" Type="http://schemas.openxmlformats.org/officeDocument/2006/relationships/hyperlink" Target="http://home.agh.edu.pl/~horzyk/achievements/ICAISC_2017_BPA_Horzyk.pdf" TargetMode="External"/><Relationship Id="rId15" Type="http://schemas.openxmlformats.org/officeDocument/2006/relationships/hyperlink" Target="mailto:horzyk@agh.edu.pl" TargetMode="External"/><Relationship Id="rId10" Type="http://schemas.openxmlformats.org/officeDocument/2006/relationships/hyperlink" Target="DOI%2010.1007/978-3-319-19090-7" TargetMode="External"/><Relationship Id="rId19" Type="http://schemas.openxmlformats.org/officeDocument/2006/relationships/image" Target="../media/image35.png"/><Relationship Id="rId4" Type="http://schemas.openxmlformats.org/officeDocument/2006/relationships/hyperlink" Target="doi:%2010.13140/RG.2.2.30881.92005" TargetMode="External"/><Relationship Id="rId9" Type="http://schemas.openxmlformats.org/officeDocument/2006/relationships/hyperlink" Target="http://link.springer.com/chapter/10.1007/978-3-319-19324-3_3" TargetMode="External"/><Relationship Id="rId14" Type="http://schemas.openxmlformats.org/officeDocument/2006/relationships/image" Target="../media/image34.png"/><Relationship Id="rId22"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2778" y="0"/>
            <a:ext cx="9146778" cy="6858000"/>
          </a:xfrm>
          <a:prstGeom prst="rect">
            <a:avLst/>
          </a:prstGeom>
          <a:gradFill>
            <a:gsLst>
              <a:gs pos="0">
                <a:srgbClr val="AFA89E"/>
              </a:gs>
              <a:gs pos="48000">
                <a:srgbClr val="FEF8F1"/>
              </a:gs>
              <a:gs pos="56000">
                <a:srgbClr val="FFFBFA"/>
              </a:gs>
              <a:gs pos="100000">
                <a:srgbClr val="ABA69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0" y="1769970"/>
            <a:ext cx="9144000" cy="1088360"/>
          </a:xfrm>
        </p:spPr>
        <p:txBody>
          <a:bodyPr>
            <a:noAutofit/>
          </a:bodyPr>
          <a:lstStyle/>
          <a:p>
            <a:pPr algn="ctr"/>
            <a:r>
              <a:rPr lang="en-US" sz="3200" b="1" dirty="0">
                <a:effectLst>
                  <a:outerShdw blurRad="38100" dist="38100" dir="2700000" algn="tl">
                    <a:srgbClr val="000000">
                      <a:alpha val="43137"/>
                    </a:srgbClr>
                  </a:outerShdw>
                </a:effectLst>
                <a:latin typeface="Cambria" panose="02040503050406030204" pitchFamily="18" charset="0"/>
              </a:rPr>
              <a:t>Associative Fine-Tuning of Biologically Inspired</a:t>
            </a:r>
            <a:br>
              <a:rPr lang="en-US" sz="3200" b="1" dirty="0">
                <a:effectLst>
                  <a:outerShdw blurRad="38100" dist="38100" dir="2700000" algn="tl">
                    <a:srgbClr val="000000">
                      <a:alpha val="43137"/>
                    </a:srgbClr>
                  </a:outerShdw>
                </a:effectLst>
                <a:latin typeface="Cambria" panose="02040503050406030204" pitchFamily="18" charset="0"/>
              </a:rPr>
            </a:br>
            <a:r>
              <a:rPr lang="en-US" sz="3200" b="1" dirty="0">
                <a:effectLst>
                  <a:outerShdw blurRad="38100" dist="38100" dir="2700000" algn="tl">
                    <a:srgbClr val="000000">
                      <a:alpha val="43137"/>
                    </a:srgbClr>
                  </a:outerShdw>
                </a:effectLst>
                <a:latin typeface="Cambria" panose="02040503050406030204" pitchFamily="18" charset="0"/>
              </a:rPr>
              <a:t>Active Neuro-Associative Knowledge Graphs</a:t>
            </a:r>
          </a:p>
        </p:txBody>
      </p:sp>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 y="644528"/>
            <a:ext cx="4644008" cy="1128288"/>
          </a:xfrm>
          <a:prstGeom prst="rect">
            <a:avLst/>
          </a:prstGeom>
        </p:spPr>
      </p:pic>
      <p:pic>
        <p:nvPicPr>
          <p:cNvPr id="12" name="Obraz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640822" y="644528"/>
            <a:ext cx="4503178" cy="1128288"/>
          </a:xfrm>
          <a:prstGeom prst="rect">
            <a:avLst/>
          </a:prstGeom>
        </p:spPr>
      </p:pic>
      <p:sp>
        <p:nvSpPr>
          <p:cNvPr id="11" name="Podtytuł 9"/>
          <p:cNvSpPr txBox="1">
            <a:spLocks/>
          </p:cNvSpPr>
          <p:nvPr/>
        </p:nvSpPr>
        <p:spPr>
          <a:xfrm>
            <a:off x="828950" y="5650430"/>
            <a:ext cx="2448272" cy="104555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Bef>
                <a:spcPts val="600"/>
              </a:spcBef>
              <a:spcAft>
                <a:spcPts val="600"/>
              </a:spcAft>
              <a:buNone/>
            </a:pPr>
            <a:r>
              <a:rPr lang="pl-PL" sz="1600" b="1" dirty="0" smtClean="0">
                <a:effectLst>
                  <a:outerShdw blurRad="38100" dist="38100" dir="2700000" algn="tl">
                    <a:srgbClr val="000000">
                      <a:alpha val="43137"/>
                    </a:srgbClr>
                  </a:outerShdw>
                </a:effectLst>
                <a:latin typeface="Cambria" panose="02040503050406030204" pitchFamily="18" charset="0"/>
              </a:rPr>
              <a:t>AGH University of </a:t>
            </a:r>
          </a:p>
          <a:p>
            <a:pPr marL="0" indent="0" algn="ctr" fontAlgn="auto">
              <a:spcBef>
                <a:spcPts val="600"/>
              </a:spcBef>
              <a:spcAft>
                <a:spcPts val="600"/>
              </a:spcAft>
              <a:buNone/>
            </a:pPr>
            <a:r>
              <a:rPr lang="pl-PL" sz="1600" b="1" dirty="0" smtClean="0">
                <a:effectLst>
                  <a:outerShdw blurRad="38100" dist="38100" dir="2700000" algn="tl">
                    <a:srgbClr val="000000">
                      <a:alpha val="43137"/>
                    </a:srgbClr>
                  </a:outerShdw>
                </a:effectLst>
                <a:latin typeface="Cambria" panose="02040503050406030204" pitchFamily="18" charset="0"/>
              </a:rPr>
              <a:t>Science and Technology</a:t>
            </a:r>
          </a:p>
          <a:p>
            <a:pPr marL="0" indent="0" algn="ctr" fontAlgn="auto">
              <a:spcBef>
                <a:spcPts val="600"/>
              </a:spcBef>
              <a:spcAft>
                <a:spcPts val="600"/>
              </a:spcAft>
              <a:buNone/>
            </a:pPr>
            <a:r>
              <a:rPr lang="pl-PL" sz="1600" b="1" dirty="0" smtClean="0">
                <a:effectLst>
                  <a:outerShdw blurRad="38100" dist="38100" dir="2700000" algn="tl">
                    <a:srgbClr val="000000">
                      <a:alpha val="43137"/>
                    </a:srgbClr>
                  </a:outerShdw>
                </a:effectLst>
                <a:latin typeface="Cambria" panose="02040503050406030204" pitchFamily="18" charset="0"/>
              </a:rPr>
              <a:t>Krakow, Poland</a:t>
            </a:r>
          </a:p>
          <a:p>
            <a:pPr marL="0" indent="0" algn="ctr" fontAlgn="auto">
              <a:spcBef>
                <a:spcPts val="600"/>
              </a:spcBef>
              <a:spcAft>
                <a:spcPts val="600"/>
              </a:spcAft>
              <a:buNone/>
            </a:pPr>
            <a:endParaRPr lang="en-US" sz="1600" dirty="0"/>
          </a:p>
        </p:txBody>
      </p:sp>
      <p:pic>
        <p:nvPicPr>
          <p:cNvPr id="13" name="Obraz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79372" y="2919259"/>
            <a:ext cx="1183328" cy="1564400"/>
          </a:xfrm>
          <a:prstGeom prst="rect">
            <a:avLst/>
          </a:prstGeom>
        </p:spPr>
      </p:pic>
      <p:pic>
        <p:nvPicPr>
          <p:cNvPr id="14" name="Obraz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4789" y="2930280"/>
            <a:ext cx="1665819" cy="1562475"/>
          </a:xfrm>
          <a:prstGeom prst="rect">
            <a:avLst/>
          </a:prstGeom>
        </p:spPr>
      </p:pic>
      <p:sp>
        <p:nvSpPr>
          <p:cNvPr id="17" name="Podtytuł 9"/>
          <p:cNvSpPr txBox="1">
            <a:spLocks/>
          </p:cNvSpPr>
          <p:nvPr/>
        </p:nvSpPr>
        <p:spPr>
          <a:xfrm>
            <a:off x="5364087" y="5521676"/>
            <a:ext cx="3664347" cy="1263598"/>
          </a:xfrm>
          <a:prstGeom prst="rect">
            <a:avLst/>
          </a:prstGeom>
        </p:spPr>
        <p:txBody>
          <a:bodyPr vert="horz" lIns="91440" tIns="45720" rIns="91440" bIns="45720" rtlCol="0">
            <a:noAutofit/>
          </a:bodyPr>
          <a:lstStyle>
            <a:lvl1pPr marL="0" indent="0" algn="ctr" defTabSz="514350" rtl="0" eaLnBrk="1" latinLnBrk="0" hangingPunct="1">
              <a:lnSpc>
                <a:spcPct val="90000"/>
              </a:lnSpc>
              <a:spcBef>
                <a:spcPts val="563"/>
              </a:spcBef>
              <a:buFont typeface="Arial" panose="020B0604020202020204" pitchFamily="34" charset="0"/>
              <a:buNone/>
              <a:defRPr sz="1350" kern="1200">
                <a:solidFill>
                  <a:schemeClr val="tx1"/>
                </a:solidFill>
                <a:latin typeface="+mn-lt"/>
                <a:ea typeface="+mn-ea"/>
                <a:cs typeface="+mn-cs"/>
              </a:defRPr>
            </a:lvl1pPr>
            <a:lvl2pPr marL="257175" indent="0" algn="ctr" defTabSz="514350" rtl="0" eaLnBrk="1" latinLnBrk="0" hangingPunct="1">
              <a:lnSpc>
                <a:spcPct val="90000"/>
              </a:lnSpc>
              <a:spcBef>
                <a:spcPts val="281"/>
              </a:spcBef>
              <a:buFont typeface="Arial" panose="020B0604020202020204" pitchFamily="34" charset="0"/>
              <a:buNone/>
              <a:defRPr sz="1125" kern="1200">
                <a:solidFill>
                  <a:schemeClr val="tx1"/>
                </a:solidFill>
                <a:latin typeface="+mn-lt"/>
                <a:ea typeface="+mn-ea"/>
                <a:cs typeface="+mn-cs"/>
              </a:defRPr>
            </a:lvl2pPr>
            <a:lvl3pPr marL="514350" indent="0" algn="ctr" defTabSz="514350" rtl="0" eaLnBrk="1" latinLnBrk="0" hangingPunct="1">
              <a:lnSpc>
                <a:spcPct val="90000"/>
              </a:lnSpc>
              <a:spcBef>
                <a:spcPts val="281"/>
              </a:spcBef>
              <a:buFont typeface="Arial" panose="020B0604020202020204" pitchFamily="34" charset="0"/>
              <a:buNone/>
              <a:defRPr sz="1013" kern="1200">
                <a:solidFill>
                  <a:schemeClr val="tx1"/>
                </a:solidFill>
                <a:latin typeface="+mn-lt"/>
                <a:ea typeface="+mn-ea"/>
                <a:cs typeface="+mn-cs"/>
              </a:defRPr>
            </a:lvl3pPr>
            <a:lvl4pPr marL="7715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4pPr>
            <a:lvl5pPr marL="10287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5pPr>
            <a:lvl6pPr marL="128587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9pPr>
          </a:lstStyle>
          <a:p>
            <a:pPr fontAlgn="auto">
              <a:spcBef>
                <a:spcPts val="800"/>
              </a:spcBef>
              <a:spcAft>
                <a:spcPts val="0"/>
              </a:spcAft>
            </a:pPr>
            <a:r>
              <a:rPr lang="en-US" sz="1600" b="1" dirty="0" smtClean="0">
                <a:effectLst>
                  <a:outerShdw blurRad="38100" dist="38100" dir="2700000" algn="tl">
                    <a:srgbClr val="000000">
                      <a:alpha val="43137"/>
                    </a:srgbClr>
                  </a:outerShdw>
                </a:effectLst>
                <a:latin typeface="Cambria" panose="02040503050406030204" pitchFamily="18" charset="0"/>
              </a:rPr>
              <a:t>Ohio University, Athens, Ohio, U.S.A., School of Electrical Engineering and Computer Science</a:t>
            </a:r>
          </a:p>
          <a:p>
            <a:pPr fontAlgn="auto">
              <a:spcBef>
                <a:spcPts val="800"/>
              </a:spcBef>
              <a:spcAft>
                <a:spcPts val="0"/>
              </a:spcAft>
            </a:pPr>
            <a:r>
              <a:rPr lang="en-US" sz="1600" b="1" dirty="0" smtClean="0">
                <a:effectLst>
                  <a:outerShdw blurRad="38100" dist="38100" dir="2700000" algn="tl">
                    <a:srgbClr val="000000">
                      <a:alpha val="43137"/>
                    </a:srgbClr>
                  </a:outerShdw>
                </a:effectLst>
                <a:latin typeface="Cambria" panose="02040503050406030204" pitchFamily="18" charset="0"/>
              </a:rPr>
              <a:t>University of Information Technology and Management, Rzeszow, Poland</a:t>
            </a:r>
          </a:p>
        </p:txBody>
      </p:sp>
      <p:pic>
        <p:nvPicPr>
          <p:cNvPr id="4" name="Obraz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218" y="5579157"/>
            <a:ext cx="572855" cy="1111340"/>
          </a:xfrm>
          <a:prstGeom prst="rect">
            <a:avLst/>
          </a:prstGeom>
        </p:spPr>
      </p:pic>
      <p:sp>
        <p:nvSpPr>
          <p:cNvPr id="19" name="Podtytuł 9"/>
          <p:cNvSpPr txBox="1">
            <a:spLocks/>
          </p:cNvSpPr>
          <p:nvPr/>
        </p:nvSpPr>
        <p:spPr>
          <a:xfrm>
            <a:off x="1140785" y="4610655"/>
            <a:ext cx="1860502" cy="938599"/>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None/>
            </a:pPr>
            <a:r>
              <a:rPr lang="pl-PL" sz="1600" b="1" dirty="0" smtClean="0">
                <a:effectLst>
                  <a:outerShdw blurRad="38100" dist="38100" dir="2700000" algn="tl">
                    <a:srgbClr val="000000">
                      <a:alpha val="43137"/>
                    </a:srgbClr>
                  </a:outerShdw>
                </a:effectLst>
                <a:latin typeface="Cambria" panose="02040503050406030204" pitchFamily="18" charset="0"/>
              </a:rPr>
              <a:t>Adrian Horzyk</a:t>
            </a:r>
          </a:p>
          <a:p>
            <a:pPr marL="0" indent="0" algn="ctr" fontAlgn="auto">
              <a:spcAft>
                <a:spcPts val="0"/>
              </a:spcAft>
              <a:buNone/>
            </a:pPr>
            <a:r>
              <a:rPr lang="pl-PL" sz="1400" b="1" dirty="0" smtClean="0">
                <a:effectLst>
                  <a:outerShdw blurRad="38100" dist="38100" dir="2700000" algn="tl">
                    <a:srgbClr val="000000">
                      <a:alpha val="43137"/>
                    </a:srgbClr>
                  </a:outerShdw>
                </a:effectLst>
                <a:latin typeface="Cambria" panose="02040503050406030204" pitchFamily="18" charset="0"/>
                <a:hlinkClick r:id="rId7"/>
              </a:rPr>
              <a:t>horzyk@agh.edu.pl</a:t>
            </a:r>
            <a:endParaRPr lang="pl-PL" sz="1400" b="1" dirty="0" smtClean="0">
              <a:effectLst>
                <a:outerShdw blurRad="38100" dist="38100" dir="2700000" algn="tl">
                  <a:srgbClr val="000000">
                    <a:alpha val="43137"/>
                  </a:srgbClr>
                </a:outerShdw>
              </a:effectLst>
              <a:latin typeface="Cambria" panose="02040503050406030204" pitchFamily="18" charset="0"/>
            </a:endParaRPr>
          </a:p>
          <a:p>
            <a:pPr marL="0" indent="0" algn="ctr" fontAlgn="auto">
              <a:spcAft>
                <a:spcPts val="0"/>
              </a:spcAft>
              <a:buNone/>
            </a:pPr>
            <a:r>
              <a:rPr lang="pl-PL" sz="1400" b="1" dirty="0" smtClean="0">
                <a:effectLst>
                  <a:outerShdw blurRad="38100" dist="38100" dir="2700000" algn="tl">
                    <a:srgbClr val="000000">
                      <a:alpha val="43137"/>
                    </a:srgbClr>
                  </a:outerShdw>
                </a:effectLst>
                <a:latin typeface="Cambria" panose="02040503050406030204" pitchFamily="18" charset="0"/>
              </a:rPr>
              <a:t>Google: </a:t>
            </a:r>
            <a:r>
              <a:rPr lang="pl-PL" sz="1400" b="1"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hlinkClick r:id="rId8"/>
              </a:rPr>
              <a:t>Horzyk</a:t>
            </a:r>
            <a:endParaRPr lang="pl-PL" sz="1400" b="1"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endParaRPr>
          </a:p>
          <a:p>
            <a:pPr marL="0" indent="0" algn="ctr" fontAlgn="auto">
              <a:spcAft>
                <a:spcPts val="0"/>
              </a:spcAft>
              <a:buNone/>
            </a:pPr>
            <a:endParaRPr lang="en-US" sz="1600" dirty="0"/>
          </a:p>
        </p:txBody>
      </p:sp>
      <p:sp>
        <p:nvSpPr>
          <p:cNvPr id="20" name="Podtytuł 9"/>
          <p:cNvSpPr txBox="1">
            <a:spLocks/>
          </p:cNvSpPr>
          <p:nvPr/>
        </p:nvSpPr>
        <p:spPr>
          <a:xfrm>
            <a:off x="6403583" y="4610655"/>
            <a:ext cx="2088231" cy="950483"/>
          </a:xfrm>
          <a:prstGeom prst="rect">
            <a:avLst/>
          </a:prstGeom>
        </p:spPr>
        <p:txBody>
          <a:bodyPr vert="horz" lIns="91440" tIns="45720" rIns="91440" bIns="45720" rtlCol="0">
            <a:normAutofit/>
          </a:bodyPr>
          <a:lstStyle>
            <a:lvl1pPr marL="0" indent="0" algn="ctr" defTabSz="514350" rtl="0" eaLnBrk="1" latinLnBrk="0" hangingPunct="1">
              <a:lnSpc>
                <a:spcPct val="90000"/>
              </a:lnSpc>
              <a:spcBef>
                <a:spcPts val="563"/>
              </a:spcBef>
              <a:buFont typeface="Arial" panose="020B0604020202020204" pitchFamily="34" charset="0"/>
              <a:buNone/>
              <a:defRPr sz="1350" kern="1200">
                <a:solidFill>
                  <a:schemeClr val="tx1"/>
                </a:solidFill>
                <a:latin typeface="+mn-lt"/>
                <a:ea typeface="+mn-ea"/>
                <a:cs typeface="+mn-cs"/>
              </a:defRPr>
            </a:lvl1pPr>
            <a:lvl2pPr marL="257175" indent="0" algn="ctr" defTabSz="514350" rtl="0" eaLnBrk="1" latinLnBrk="0" hangingPunct="1">
              <a:lnSpc>
                <a:spcPct val="90000"/>
              </a:lnSpc>
              <a:spcBef>
                <a:spcPts val="281"/>
              </a:spcBef>
              <a:buFont typeface="Arial" panose="020B0604020202020204" pitchFamily="34" charset="0"/>
              <a:buNone/>
              <a:defRPr sz="1125" kern="1200">
                <a:solidFill>
                  <a:schemeClr val="tx1"/>
                </a:solidFill>
                <a:latin typeface="+mn-lt"/>
                <a:ea typeface="+mn-ea"/>
                <a:cs typeface="+mn-cs"/>
              </a:defRPr>
            </a:lvl2pPr>
            <a:lvl3pPr marL="514350" indent="0" algn="ctr" defTabSz="514350" rtl="0" eaLnBrk="1" latinLnBrk="0" hangingPunct="1">
              <a:lnSpc>
                <a:spcPct val="90000"/>
              </a:lnSpc>
              <a:spcBef>
                <a:spcPts val="281"/>
              </a:spcBef>
              <a:buFont typeface="Arial" panose="020B0604020202020204" pitchFamily="34" charset="0"/>
              <a:buNone/>
              <a:defRPr sz="1013" kern="1200">
                <a:solidFill>
                  <a:schemeClr val="tx1"/>
                </a:solidFill>
                <a:latin typeface="+mn-lt"/>
                <a:ea typeface="+mn-ea"/>
                <a:cs typeface="+mn-cs"/>
              </a:defRPr>
            </a:lvl3pPr>
            <a:lvl4pPr marL="7715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4pPr>
            <a:lvl5pPr marL="10287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5pPr>
            <a:lvl6pPr marL="128587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9pPr>
          </a:lstStyle>
          <a:p>
            <a:pPr fontAlgn="auto">
              <a:spcBef>
                <a:spcPts val="400"/>
              </a:spcBef>
              <a:spcAft>
                <a:spcPts val="400"/>
              </a:spcAft>
            </a:pPr>
            <a:r>
              <a:rPr lang="pl-PL" sz="1600" b="1" dirty="0" smtClean="0">
                <a:effectLst>
                  <a:outerShdw blurRad="38100" dist="38100" dir="2700000" algn="tl">
                    <a:srgbClr val="000000">
                      <a:alpha val="43137"/>
                    </a:srgbClr>
                  </a:outerShdw>
                </a:effectLst>
                <a:latin typeface="Cambria" panose="02040503050406030204" pitchFamily="18" charset="0"/>
              </a:rPr>
              <a:t>Janusz A. Starzyk</a:t>
            </a:r>
          </a:p>
          <a:p>
            <a:pPr fontAlgn="auto">
              <a:spcBef>
                <a:spcPts val="400"/>
              </a:spcBef>
              <a:spcAft>
                <a:spcPts val="400"/>
              </a:spcAft>
            </a:pPr>
            <a:r>
              <a:rPr lang="pl-PL" sz="1400" b="1" dirty="0" smtClean="0">
                <a:effectLst>
                  <a:outerShdw blurRad="38100" dist="38100" dir="2700000" algn="tl">
                    <a:srgbClr val="000000">
                      <a:alpha val="43137"/>
                    </a:srgbClr>
                  </a:outerShdw>
                </a:effectLst>
                <a:latin typeface="Cambria" panose="02040503050406030204" pitchFamily="18" charset="0"/>
                <a:hlinkClick r:id="rId9"/>
              </a:rPr>
              <a:t>starzykj@ohio.edu</a:t>
            </a:r>
            <a:endParaRPr lang="pl-PL" sz="1400" b="1" dirty="0" smtClean="0">
              <a:effectLst>
                <a:outerShdw blurRad="38100" dist="38100" dir="2700000" algn="tl">
                  <a:srgbClr val="000000">
                    <a:alpha val="43137"/>
                  </a:srgbClr>
                </a:outerShdw>
              </a:effectLst>
              <a:latin typeface="Cambria" panose="02040503050406030204" pitchFamily="18" charset="0"/>
            </a:endParaRPr>
          </a:p>
          <a:p>
            <a:pPr fontAlgn="auto">
              <a:spcBef>
                <a:spcPts val="400"/>
              </a:spcBef>
              <a:spcAft>
                <a:spcPts val="400"/>
              </a:spcAft>
            </a:pPr>
            <a:r>
              <a:rPr lang="pl-PL" sz="1400" b="1" dirty="0" smtClean="0">
                <a:effectLst>
                  <a:outerShdw blurRad="38100" dist="38100" dir="2700000" algn="tl">
                    <a:srgbClr val="000000">
                      <a:alpha val="43137"/>
                    </a:srgbClr>
                  </a:outerShdw>
                </a:effectLst>
                <a:latin typeface="Cambria" panose="02040503050406030204" pitchFamily="18" charset="0"/>
              </a:rPr>
              <a:t>Google: </a:t>
            </a:r>
            <a:r>
              <a:rPr lang="pl-PL" sz="1400" b="1" dirty="0">
                <a:solidFill>
                  <a:schemeClr val="bg1">
                    <a:lumMod val="95000"/>
                  </a:schemeClr>
                </a:solidFill>
                <a:effectLst>
                  <a:outerShdw blurRad="38100" dist="38100" dir="2700000" algn="tl">
                    <a:srgbClr val="000000">
                      <a:alpha val="43137"/>
                    </a:srgbClr>
                  </a:outerShdw>
                </a:effectLst>
                <a:latin typeface="Cambria" panose="02040503050406030204" pitchFamily="18" charset="0"/>
                <a:hlinkClick r:id="rId10"/>
              </a:rPr>
              <a:t>Janusz </a:t>
            </a:r>
            <a:r>
              <a:rPr lang="pl-PL" sz="1400" b="1"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hlinkClick r:id="rId10"/>
              </a:rPr>
              <a:t>Starzyk</a:t>
            </a:r>
            <a:endParaRPr lang="pl-PL" sz="1400" b="1"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endParaRPr>
          </a:p>
        </p:txBody>
      </p:sp>
      <p:pic>
        <p:nvPicPr>
          <p:cNvPr id="7" name="Obraz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40820" y="5299576"/>
            <a:ext cx="787973" cy="835251"/>
          </a:xfrm>
          <a:prstGeom prst="rect">
            <a:avLst/>
          </a:prstGeom>
        </p:spPr>
      </p:pic>
      <p:pic>
        <p:nvPicPr>
          <p:cNvPr id="15" name="Obraz 1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203848" y="2898258"/>
            <a:ext cx="2154118" cy="2154118"/>
          </a:xfrm>
          <a:prstGeom prst="rect">
            <a:avLst/>
          </a:prstGeom>
        </p:spPr>
      </p:pic>
      <p:pic>
        <p:nvPicPr>
          <p:cNvPr id="5" name="Obraz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31405" y="6186567"/>
            <a:ext cx="606805" cy="626809"/>
          </a:xfrm>
          <a:prstGeom prst="rect">
            <a:avLst/>
          </a:prstGeom>
        </p:spPr>
      </p:pic>
      <p:pic>
        <p:nvPicPr>
          <p:cNvPr id="18" name="Obraz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3134" y="4654581"/>
            <a:ext cx="871739" cy="871739"/>
          </a:xfrm>
          <a:prstGeom prst="rect">
            <a:avLst/>
          </a:prstGeom>
        </p:spPr>
      </p:pic>
      <p:pic>
        <p:nvPicPr>
          <p:cNvPr id="3" name="Obraz 2"/>
          <p:cNvPicPr>
            <a:picLocks noChangeAspect="1"/>
          </p:cNvPicPr>
          <p:nvPr/>
        </p:nvPicPr>
        <p:blipFill>
          <a:blip r:embed="rId15"/>
          <a:stretch>
            <a:fillRect/>
          </a:stretch>
        </p:blipFill>
        <p:spPr>
          <a:xfrm>
            <a:off x="5575694" y="4654581"/>
            <a:ext cx="864387" cy="868316"/>
          </a:xfrm>
          <a:prstGeom prst="rect">
            <a:avLst/>
          </a:prstGeom>
        </p:spPr>
      </p:pic>
      <p:pic>
        <p:nvPicPr>
          <p:cNvPr id="8" name="Obraz 7"/>
          <p:cNvPicPr>
            <a:picLocks noChangeAspect="1"/>
          </p:cNvPicPr>
          <p:nvPr/>
        </p:nvPicPr>
        <p:blipFill>
          <a:blip r:embed="rId16"/>
          <a:stretch>
            <a:fillRect/>
          </a:stretch>
        </p:blipFill>
        <p:spPr>
          <a:xfrm>
            <a:off x="0" y="-5919"/>
            <a:ext cx="9144000" cy="662407"/>
          </a:xfrm>
          <a:prstGeom prst="rect">
            <a:avLst/>
          </a:prstGeom>
        </p:spPr>
      </p:pic>
    </p:spTree>
    <p:extLst>
      <p:ext uri="{BB962C8B-B14F-4D97-AF65-F5344CB8AC3E}">
        <p14:creationId xmlns:p14="http://schemas.microsoft.com/office/powerpoint/2010/main" val="1450473149"/>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p:cTn id="7" dur="4000" fill="hold"/>
                                        <p:tgtEl>
                                          <p:spTgt spid="15"/>
                                        </p:tgtEl>
                                        <p:attrNameLst>
                                          <p:attrName>ppt_w</p:attrName>
                                        </p:attrNameLst>
                                      </p:cBhvr>
                                      <p:tavLst>
                                        <p:tav tm="0">
                                          <p:val>
                                            <p:fltVal val="0"/>
                                          </p:val>
                                        </p:tav>
                                        <p:tav tm="100000">
                                          <p:val>
                                            <p:strVal val="#ppt_w"/>
                                          </p:val>
                                        </p:tav>
                                      </p:tavLst>
                                    </p:anim>
                                    <p:anim calcmode="lin" valueType="num">
                                      <p:cBhvr>
                                        <p:cTn id="8" dur="4000" fill="hold"/>
                                        <p:tgtEl>
                                          <p:spTgt spid="15"/>
                                        </p:tgtEl>
                                        <p:attrNameLst>
                                          <p:attrName>ppt_h</p:attrName>
                                        </p:attrNameLst>
                                      </p:cBhvr>
                                      <p:tavLst>
                                        <p:tav tm="0">
                                          <p:val>
                                            <p:fltVal val="0"/>
                                          </p:val>
                                        </p:tav>
                                        <p:tav tm="100000">
                                          <p:val>
                                            <p:strVal val="#ppt_h"/>
                                          </p:val>
                                        </p:tav>
                                      </p:tavLst>
                                    </p:anim>
                                    <p:animEffect transition="in" filter="fade">
                                      <p:cBhvr>
                                        <p:cTn id="9" dur="4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Tytuł 1"/>
          <p:cNvSpPr>
            <a:spLocks noGrp="1"/>
          </p:cNvSpPr>
          <p:nvPr>
            <p:ph type="title"/>
          </p:nvPr>
        </p:nvSpPr>
        <p:spPr>
          <a:xfrm>
            <a:off x="1619672" y="116632"/>
            <a:ext cx="5832648" cy="1080120"/>
          </a:xfrm>
        </p:spPr>
        <p:txBody>
          <a:bodyPr>
            <a:noAutofit/>
          </a:bodyPr>
          <a:lstStyle/>
          <a:p>
            <a:pPr algn="ctr"/>
            <a:r>
              <a:rPr lang="en-US" sz="3200" b="1" dirty="0" smtClean="0">
                <a:solidFill>
                  <a:srgbClr val="E7DFD8"/>
                </a:solidFill>
                <a:effectLst>
                  <a:outerShdw blurRad="38100" dist="38100" dir="2700000" algn="tl">
                    <a:srgbClr val="000000">
                      <a:alpha val="43137"/>
                    </a:srgbClr>
                  </a:outerShdw>
                </a:effectLst>
                <a:latin typeface="Cambria" panose="02040503050406030204" pitchFamily="18" charset="0"/>
              </a:rPr>
              <a:t>Adaptation and Tuning of Associative Spiking Neurons</a:t>
            </a:r>
            <a:endParaRPr lang="en-US" sz="3200" b="1" dirty="0">
              <a:solidFill>
                <a:srgbClr val="E7DFD8"/>
              </a:solidFill>
              <a:effectLst>
                <a:outerShdw blurRad="38100" dist="38100" dir="2700000" algn="tl">
                  <a:srgbClr val="000000">
                    <a:alpha val="43137"/>
                  </a:srgbClr>
                </a:outerShdw>
              </a:effectLst>
              <a:latin typeface="Cambria" panose="02040503050406030204" pitchFamily="18" charset="0"/>
            </a:endParaRPr>
          </a:p>
        </p:txBody>
      </p:sp>
      <p:sp>
        <p:nvSpPr>
          <p:cNvPr id="2" name="pole tekstowe 1"/>
          <p:cNvSpPr txBox="1"/>
          <p:nvPr/>
        </p:nvSpPr>
        <p:spPr>
          <a:xfrm>
            <a:off x="539552" y="1206027"/>
            <a:ext cx="8064896" cy="5324535"/>
          </a:xfrm>
          <a:prstGeom prst="rect">
            <a:avLst/>
          </a:prstGeom>
          <a:noFill/>
        </p:spPr>
        <p:txBody>
          <a:bodyPr wrap="square" rtlCol="0">
            <a:spAutoFit/>
          </a:bodyPr>
          <a:lstStyle/>
          <a:p>
            <a:pPr algn="ctr"/>
            <a:r>
              <a:rPr lang="en-US" sz="2000" dirty="0" smtClean="0">
                <a:solidFill>
                  <a:srgbClr val="DAAC9C"/>
                </a:solidFill>
                <a:effectLst>
                  <a:outerShdw blurRad="38100" dist="38100" dir="2700000" algn="tl">
                    <a:srgbClr val="000000">
                      <a:alpha val="43137"/>
                    </a:srgbClr>
                  </a:outerShdw>
                </a:effectLst>
              </a:rPr>
              <a:t>The weights </a:t>
            </a:r>
            <a:r>
              <a:rPr lang="en-US" sz="2000" dirty="0" smtClean="0">
                <a:solidFill>
                  <a:srgbClr val="E7DFD8"/>
                </a:solidFill>
                <a:effectLst>
                  <a:outerShdw blurRad="38100" dist="38100" dir="2700000" algn="tl">
                    <a:srgbClr val="000000">
                      <a:alpha val="43137"/>
                    </a:srgbClr>
                  </a:outerShdw>
                </a:effectLst>
              </a:rPr>
              <a:t>computed in a presented way are good enough for </a:t>
            </a:r>
            <a:br>
              <a:rPr lang="en-US" sz="2000" dirty="0" smtClean="0">
                <a:solidFill>
                  <a:srgbClr val="E7DFD8"/>
                </a:solidFill>
                <a:effectLst>
                  <a:outerShdw blurRad="38100" dist="38100" dir="2700000" algn="tl">
                    <a:srgbClr val="000000">
                      <a:alpha val="43137"/>
                    </a:srgbClr>
                  </a:outerShdw>
                </a:effectLst>
              </a:rPr>
            </a:br>
            <a:r>
              <a:rPr lang="en-US" sz="2000" dirty="0" smtClean="0">
                <a:solidFill>
                  <a:srgbClr val="E7DFD8"/>
                </a:solidFill>
                <a:effectLst>
                  <a:outerShdw blurRad="38100" dist="38100" dir="2700000" algn="tl">
                    <a:srgbClr val="000000">
                      <a:alpha val="43137"/>
                    </a:srgbClr>
                  </a:outerShdw>
                </a:effectLst>
              </a:rPr>
              <a:t>the primary set of weights in the complex graph neural networks:</a:t>
            </a:r>
          </a:p>
          <a:p>
            <a:pPr algn="ctr"/>
            <a:r>
              <a:rPr lang="en-US" sz="1600" b="1" i="1" dirty="0" smtClean="0">
                <a:effectLst>
                  <a:outerShdw blurRad="38100" dist="38100" dir="2700000" algn="tl">
                    <a:srgbClr val="000000">
                      <a:alpha val="43137"/>
                    </a:srgbClr>
                  </a:outerShdw>
                </a:effectLst>
              </a:rPr>
              <a:t>I have a monkey. My monkey is very small. It is very lovely. It is also very clever.</a:t>
            </a:r>
            <a:endParaRPr lang="en-US" sz="1600" b="1" dirty="0" smtClean="0">
              <a:solidFill>
                <a:srgbClr val="E7DFD8"/>
              </a:solidFill>
              <a:effectLst>
                <a:outerShdw blurRad="38100" dist="38100" dir="2700000" algn="tl">
                  <a:srgbClr val="000000">
                    <a:alpha val="43137"/>
                  </a:srgbClr>
                </a:outerShdw>
              </a:effectLst>
            </a:endParaRPr>
          </a:p>
          <a:p>
            <a:pPr algn="ctr"/>
            <a:endParaRPr lang="en-US" sz="2000" dirty="0" smtClean="0">
              <a:solidFill>
                <a:srgbClr val="E7DFD8"/>
              </a:solidFill>
              <a:effectLst>
                <a:outerShdw blurRad="38100" dist="38100" dir="2700000" algn="tl">
                  <a:srgbClr val="000000">
                    <a:alpha val="43137"/>
                  </a:srgbClr>
                </a:outerShdw>
              </a:effectLst>
            </a:endParaRPr>
          </a:p>
          <a:p>
            <a:pPr algn="ctr"/>
            <a:endParaRPr lang="en-US" sz="2000" dirty="0" smtClean="0">
              <a:solidFill>
                <a:srgbClr val="E7DFD8"/>
              </a:solidFill>
              <a:effectLst>
                <a:outerShdw blurRad="38100" dist="38100" dir="2700000" algn="tl">
                  <a:srgbClr val="000000">
                    <a:alpha val="43137"/>
                  </a:srgbClr>
                </a:outerShdw>
              </a:effectLst>
            </a:endParaRPr>
          </a:p>
          <a:p>
            <a:pPr algn="ctr"/>
            <a:endParaRPr lang="en-US" sz="2000" dirty="0" smtClean="0">
              <a:solidFill>
                <a:srgbClr val="E7DFD8"/>
              </a:solidFill>
              <a:effectLst>
                <a:outerShdw blurRad="38100" dist="38100" dir="2700000" algn="tl">
                  <a:srgbClr val="000000">
                    <a:alpha val="43137"/>
                  </a:srgbClr>
                </a:outerShdw>
              </a:effectLst>
            </a:endParaRPr>
          </a:p>
          <a:p>
            <a:pPr algn="ctr"/>
            <a:endParaRPr lang="en-US" sz="2000" dirty="0" smtClean="0">
              <a:solidFill>
                <a:srgbClr val="E7DFD8"/>
              </a:solidFill>
              <a:effectLst>
                <a:outerShdw blurRad="38100" dist="38100" dir="2700000" algn="tl">
                  <a:srgbClr val="000000">
                    <a:alpha val="43137"/>
                  </a:srgbClr>
                </a:outerShdw>
              </a:effectLst>
            </a:endParaRPr>
          </a:p>
          <a:p>
            <a:pPr algn="ctr"/>
            <a:endParaRPr lang="en-US" sz="2000" dirty="0" smtClean="0">
              <a:solidFill>
                <a:srgbClr val="E7DFD8"/>
              </a:solidFill>
              <a:effectLst>
                <a:outerShdw blurRad="38100" dist="38100" dir="2700000" algn="tl">
                  <a:srgbClr val="000000">
                    <a:alpha val="43137"/>
                  </a:srgbClr>
                </a:outerShdw>
              </a:effectLst>
            </a:endParaRPr>
          </a:p>
          <a:p>
            <a:pPr algn="ctr"/>
            <a:endParaRPr lang="en-US" sz="2000" dirty="0" smtClean="0">
              <a:solidFill>
                <a:srgbClr val="E7DFD8"/>
              </a:solidFill>
              <a:effectLst>
                <a:outerShdw blurRad="38100" dist="38100" dir="2700000" algn="tl">
                  <a:srgbClr val="000000">
                    <a:alpha val="43137"/>
                  </a:srgbClr>
                </a:outerShdw>
              </a:effectLst>
            </a:endParaRPr>
          </a:p>
          <a:p>
            <a:pPr algn="ctr"/>
            <a:endParaRPr lang="en-US" sz="2000" dirty="0" smtClean="0">
              <a:solidFill>
                <a:srgbClr val="E7DFD8"/>
              </a:solidFill>
              <a:effectLst>
                <a:outerShdw blurRad="38100" dist="38100" dir="2700000" algn="tl">
                  <a:srgbClr val="000000">
                    <a:alpha val="43137"/>
                  </a:srgbClr>
                </a:outerShdw>
              </a:effectLst>
            </a:endParaRPr>
          </a:p>
          <a:p>
            <a:pPr algn="ctr"/>
            <a:endParaRPr lang="en-US" sz="2000" dirty="0" smtClean="0">
              <a:solidFill>
                <a:srgbClr val="E7DFD8"/>
              </a:solidFill>
              <a:effectLst>
                <a:outerShdw blurRad="38100" dist="38100" dir="2700000" algn="tl">
                  <a:srgbClr val="000000">
                    <a:alpha val="43137"/>
                  </a:srgbClr>
                </a:outerShdw>
              </a:effectLst>
            </a:endParaRPr>
          </a:p>
          <a:p>
            <a:pPr algn="ctr"/>
            <a:endParaRPr lang="en-US" sz="2000" dirty="0" smtClean="0">
              <a:solidFill>
                <a:srgbClr val="E7DFD8"/>
              </a:solidFill>
              <a:effectLst>
                <a:outerShdw blurRad="38100" dist="38100" dir="2700000" algn="tl">
                  <a:srgbClr val="000000">
                    <a:alpha val="43137"/>
                  </a:srgbClr>
                </a:outerShdw>
              </a:effectLst>
            </a:endParaRPr>
          </a:p>
          <a:p>
            <a:pPr algn="ctr"/>
            <a:endParaRPr lang="en-US" sz="2000" dirty="0" smtClean="0">
              <a:solidFill>
                <a:srgbClr val="E7DFD8"/>
              </a:solidFill>
              <a:effectLst>
                <a:outerShdw blurRad="38100" dist="38100" dir="2700000" algn="tl">
                  <a:srgbClr val="000000">
                    <a:alpha val="43137"/>
                  </a:srgbClr>
                </a:outerShdw>
              </a:effectLst>
            </a:endParaRPr>
          </a:p>
          <a:p>
            <a:pPr algn="ctr"/>
            <a:endParaRPr lang="en-US" sz="2400" dirty="0" smtClean="0">
              <a:solidFill>
                <a:srgbClr val="E7DFD8"/>
              </a:solidFill>
              <a:effectLst>
                <a:outerShdw blurRad="38100" dist="38100" dir="2700000" algn="tl">
                  <a:srgbClr val="000000">
                    <a:alpha val="43137"/>
                  </a:srgbClr>
                </a:outerShdw>
              </a:effectLst>
            </a:endParaRPr>
          </a:p>
          <a:p>
            <a:pPr algn="ctr">
              <a:spcAft>
                <a:spcPts val="600"/>
              </a:spcAft>
            </a:pPr>
            <a:r>
              <a:rPr lang="en-US" sz="2000" dirty="0" smtClean="0">
                <a:solidFill>
                  <a:srgbClr val="E7DFD8"/>
                </a:solidFill>
                <a:effectLst>
                  <a:outerShdw blurRad="38100" dist="38100" dir="2700000" algn="tl">
                    <a:srgbClr val="000000">
                      <a:alpha val="43137"/>
                    </a:srgbClr>
                  </a:outerShdw>
                </a:effectLst>
              </a:rPr>
              <a:t>The introduced tuning process allows for </a:t>
            </a:r>
            <a:r>
              <a:rPr lang="pl-PL" sz="2000" dirty="0" smtClean="0">
                <a:solidFill>
                  <a:srgbClr val="E7DFD8"/>
                </a:solidFill>
                <a:effectLst>
                  <a:outerShdw blurRad="38100" dist="38100" dir="2700000" algn="tl">
                    <a:srgbClr val="000000">
                      <a:alpha val="43137"/>
                    </a:srgbClr>
                  </a:outerShdw>
                </a:effectLst>
              </a:rPr>
              <a:t>the </a:t>
            </a:r>
            <a:r>
              <a:rPr lang="en-US" sz="2000" dirty="0" smtClean="0">
                <a:solidFill>
                  <a:srgbClr val="E7DFD8"/>
                </a:solidFill>
                <a:effectLst>
                  <a:outerShdw blurRad="38100" dist="38100" dir="2700000" algn="tl">
                    <a:srgbClr val="000000">
                      <a:alpha val="43137"/>
                    </a:srgbClr>
                  </a:outerShdw>
                </a:effectLst>
              </a:rPr>
              <a:t>achievement of</a:t>
            </a:r>
            <a:br>
              <a:rPr lang="en-US" sz="2000" dirty="0" smtClean="0">
                <a:solidFill>
                  <a:srgbClr val="E7DFD8"/>
                </a:solidFill>
                <a:effectLst>
                  <a:outerShdw blurRad="38100" dist="38100" dir="2700000" algn="tl">
                    <a:srgbClr val="000000">
                      <a:alpha val="43137"/>
                    </a:srgbClr>
                  </a:outerShdw>
                </a:effectLst>
              </a:rPr>
            </a:br>
            <a:r>
              <a:rPr lang="en-US" sz="2000" dirty="0" smtClean="0">
                <a:solidFill>
                  <a:srgbClr val="E7DFD8"/>
                </a:solidFill>
                <a:effectLst>
                  <a:outerShdw blurRad="38100" dist="38100" dir="2700000" algn="tl">
                    <a:srgbClr val="000000">
                      <a:alpha val="43137"/>
                    </a:srgbClr>
                  </a:outerShdw>
                </a:effectLst>
              </a:rPr>
              <a:t>better recalling results thanks to </a:t>
            </a:r>
            <a:r>
              <a:rPr lang="en-US" sz="2000" dirty="0" smtClean="0">
                <a:solidFill>
                  <a:srgbClr val="DAAC9C"/>
                </a:solidFill>
                <a:effectLst>
                  <a:outerShdw blurRad="38100" dist="38100" dir="2700000" algn="tl">
                    <a:srgbClr val="000000">
                      <a:alpha val="43137"/>
                    </a:srgbClr>
                  </a:outerShdw>
                </a:effectLst>
              </a:rPr>
              <a:t>the slight modification of</a:t>
            </a:r>
            <a:br>
              <a:rPr lang="en-US" sz="2000" dirty="0" smtClean="0">
                <a:solidFill>
                  <a:srgbClr val="DAAC9C"/>
                </a:solidFill>
                <a:effectLst>
                  <a:outerShdw blurRad="38100" dist="38100" dir="2700000" algn="tl">
                    <a:srgbClr val="000000">
                      <a:alpha val="43137"/>
                    </a:srgbClr>
                  </a:outerShdw>
                </a:effectLst>
              </a:rPr>
            </a:br>
            <a:r>
              <a:rPr lang="en-US" sz="2000" dirty="0" smtClean="0">
                <a:solidFill>
                  <a:srgbClr val="DAAC9C"/>
                </a:solidFill>
                <a:effectLst>
                  <a:outerShdw blurRad="38100" dist="38100" dir="2700000" algn="tl">
                    <a:srgbClr val="000000">
                      <a:alpha val="43137"/>
                    </a:srgbClr>
                  </a:outerShdw>
                </a:effectLst>
              </a:rPr>
              <a:t>the multiplication factors</a:t>
            </a:r>
            <a:r>
              <a:rPr lang="en-US" sz="2000" dirty="0" smtClean="0">
                <a:solidFill>
                  <a:srgbClr val="E7DFD8"/>
                </a:solidFill>
                <a:effectLst>
                  <a:outerShdw blurRad="38100" dist="38100" dir="2700000" algn="tl">
                    <a:srgbClr val="000000">
                      <a:alpha val="43137"/>
                    </a:srgbClr>
                  </a:outerShdw>
                </a:effectLst>
              </a:rPr>
              <a:t> of the synapses.</a:t>
            </a:r>
            <a:endParaRPr lang="en-US" sz="2000" dirty="0">
              <a:solidFill>
                <a:srgbClr val="E7DFD8"/>
              </a:solidFill>
              <a:effectLst>
                <a:outerShdw blurRad="38100" dist="38100" dir="2700000" algn="tl">
                  <a:srgbClr val="000000">
                    <a:alpha val="43137"/>
                  </a:srgbClr>
                </a:outerShdw>
              </a:effectLst>
            </a:endParaRPr>
          </a:p>
        </p:txBody>
      </p:sp>
      <p:pic>
        <p:nvPicPr>
          <p:cNvPr id="4" name="Obraz 3"/>
          <p:cNvPicPr>
            <a:picLocks noChangeAspect="1"/>
          </p:cNvPicPr>
          <p:nvPr/>
        </p:nvPicPr>
        <p:blipFill>
          <a:blip r:embed="rId4"/>
          <a:stretch>
            <a:fillRect/>
          </a:stretch>
        </p:blipFill>
        <p:spPr>
          <a:xfrm>
            <a:off x="4788024" y="2180394"/>
            <a:ext cx="3816424" cy="3264832"/>
          </a:xfrm>
          <a:prstGeom prst="rect">
            <a:avLst/>
          </a:prstGeom>
        </p:spPr>
      </p:pic>
      <p:pic>
        <p:nvPicPr>
          <p:cNvPr id="5" name="Obraz 4"/>
          <p:cNvPicPr>
            <a:picLocks noChangeAspect="1"/>
          </p:cNvPicPr>
          <p:nvPr/>
        </p:nvPicPr>
        <p:blipFill>
          <a:blip r:embed="rId5"/>
          <a:stretch>
            <a:fillRect/>
          </a:stretch>
        </p:blipFill>
        <p:spPr>
          <a:xfrm>
            <a:off x="611560" y="2180394"/>
            <a:ext cx="3809413" cy="3257582"/>
          </a:xfrm>
          <a:prstGeom prst="rect">
            <a:avLst/>
          </a:prstGeom>
        </p:spPr>
      </p:pic>
      <p:sp>
        <p:nvSpPr>
          <p:cNvPr id="6" name="Strzałka w prawo 5"/>
          <p:cNvSpPr/>
          <p:nvPr/>
        </p:nvSpPr>
        <p:spPr>
          <a:xfrm>
            <a:off x="4420973" y="3688274"/>
            <a:ext cx="367051" cy="360040"/>
          </a:xfrm>
          <a:prstGeom prst="rightArrow">
            <a:avLst/>
          </a:prstGeom>
          <a:solidFill>
            <a:srgbClr val="CE886E"/>
          </a:solidFill>
          <a:ln>
            <a:solidFill>
              <a:srgbClr val="BC4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436903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Prostokąt zaokrąglony 3"/>
          <p:cNvSpPr/>
          <p:nvPr/>
        </p:nvSpPr>
        <p:spPr>
          <a:xfrm>
            <a:off x="611560" y="1052736"/>
            <a:ext cx="7920880" cy="4752528"/>
          </a:xfrm>
          <a:prstGeom prst="roundRect">
            <a:avLst/>
          </a:prstGeom>
          <a:solidFill>
            <a:srgbClr val="F9FBE9"/>
          </a:solidFill>
          <a:ln>
            <a:solidFill>
              <a:srgbClr val="E1B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23" name="Tytuł 1"/>
          <p:cNvSpPr>
            <a:spLocks noGrp="1"/>
          </p:cNvSpPr>
          <p:nvPr>
            <p:ph type="title"/>
          </p:nvPr>
        </p:nvSpPr>
        <p:spPr>
          <a:xfrm>
            <a:off x="1835696" y="188640"/>
            <a:ext cx="5400600" cy="811252"/>
          </a:xfrm>
        </p:spPr>
        <p:txBody>
          <a:bodyPr>
            <a:noAutofit/>
          </a:bodyPr>
          <a:lstStyle/>
          <a:p>
            <a:pPr algn="ctr"/>
            <a:r>
              <a:rPr lang="en-US" sz="3200" b="1" dirty="0" smtClean="0">
                <a:solidFill>
                  <a:srgbClr val="E7DFD8"/>
                </a:solidFill>
                <a:effectLst>
                  <a:outerShdw blurRad="38100" dist="38100" dir="2700000" algn="tl">
                    <a:srgbClr val="000000">
                      <a:alpha val="43137"/>
                    </a:srgbClr>
                  </a:outerShdw>
                </a:effectLst>
                <a:latin typeface="Cambria" panose="02040503050406030204" pitchFamily="18" charset="0"/>
              </a:rPr>
              <a:t>Tuning Process of ANAKG</a:t>
            </a:r>
            <a:endParaRPr lang="en-US" sz="3200" b="1" dirty="0">
              <a:solidFill>
                <a:srgbClr val="E7DFD8"/>
              </a:solidFill>
              <a:effectLst>
                <a:outerShdw blurRad="38100" dist="38100" dir="2700000" algn="tl">
                  <a:srgbClr val="000000">
                    <a:alpha val="43137"/>
                  </a:srgbClr>
                </a:outerShdw>
              </a:effectLst>
              <a:latin typeface="Cambria" panose="02040503050406030204" pitchFamily="18" charset="0"/>
            </a:endParaRPr>
          </a:p>
        </p:txBody>
      </p:sp>
      <p:sp>
        <p:nvSpPr>
          <p:cNvPr id="24" name="Tytuł 1"/>
          <p:cNvSpPr txBox="1">
            <a:spLocks/>
          </p:cNvSpPr>
          <p:nvPr/>
        </p:nvSpPr>
        <p:spPr>
          <a:xfrm>
            <a:off x="1403648" y="5673071"/>
            <a:ext cx="6336704" cy="97345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sz="2200" dirty="0" smtClean="0">
                <a:solidFill>
                  <a:srgbClr val="E7DFD8"/>
                </a:solidFill>
                <a:effectLst>
                  <a:outerShdw blurRad="38100" dist="38100" dir="2700000" algn="tl">
                    <a:srgbClr val="000000">
                      <a:alpha val="43137"/>
                    </a:srgbClr>
                  </a:outerShdw>
                </a:effectLst>
                <a:latin typeface="Cambria" panose="02040503050406030204" pitchFamily="18" charset="0"/>
              </a:rPr>
              <a:t>On this basis we can </a:t>
            </a:r>
            <a:r>
              <a:rPr lang="en-US" sz="2200" dirty="0">
                <a:solidFill>
                  <a:srgbClr val="E7DFD8"/>
                </a:solidFill>
                <a:effectLst>
                  <a:outerShdw blurRad="38100" dist="38100" dir="2700000" algn="tl">
                    <a:srgbClr val="000000">
                      <a:alpha val="43137"/>
                    </a:srgbClr>
                  </a:outerShdw>
                </a:effectLst>
                <a:latin typeface="Cambria" panose="02040503050406030204" pitchFamily="18" charset="0"/>
              </a:rPr>
              <a:t>define </a:t>
            </a:r>
            <a:r>
              <a:rPr lang="en-US" sz="2200" b="1" dirty="0">
                <a:solidFill>
                  <a:srgbClr val="E7DFD8"/>
                </a:solidFill>
                <a:effectLst>
                  <a:outerShdw blurRad="38100" dist="38100" dir="2700000" algn="tl">
                    <a:srgbClr val="000000">
                      <a:alpha val="43137"/>
                    </a:srgbClr>
                  </a:outerShdw>
                </a:effectLst>
                <a:latin typeface="Cambria" panose="02040503050406030204" pitchFamily="18" charset="0"/>
              </a:rPr>
              <a:t>strengthening </a:t>
            </a:r>
            <a:r>
              <a:rPr lang="en-US" sz="2200" b="1" dirty="0" smtClean="0">
                <a:solidFill>
                  <a:srgbClr val="E7DFD8"/>
                </a:solidFill>
                <a:effectLst>
                  <a:outerShdw blurRad="38100" dist="38100" dir="2700000" algn="tl">
                    <a:srgbClr val="000000">
                      <a:alpha val="43137"/>
                    </a:srgbClr>
                  </a:outerShdw>
                </a:effectLst>
                <a:latin typeface="Cambria" panose="02040503050406030204" pitchFamily="18" charset="0"/>
              </a:rPr>
              <a:t>and </a:t>
            </a:r>
            <a:r>
              <a:rPr lang="en-US" sz="2200" b="1" dirty="0">
                <a:solidFill>
                  <a:srgbClr val="E7DFD8"/>
                </a:solidFill>
                <a:effectLst>
                  <a:outerShdw blurRad="38100" dist="38100" dir="2700000" algn="tl">
                    <a:srgbClr val="000000">
                      <a:alpha val="43137"/>
                    </a:srgbClr>
                  </a:outerShdw>
                </a:effectLst>
                <a:latin typeface="Cambria" panose="02040503050406030204" pitchFamily="18" charset="0"/>
              </a:rPr>
              <a:t>weakening </a:t>
            </a:r>
            <a:r>
              <a:rPr lang="en-US" sz="2200" b="1" dirty="0" smtClean="0">
                <a:solidFill>
                  <a:srgbClr val="E7DFD8"/>
                </a:solidFill>
                <a:effectLst>
                  <a:outerShdw blurRad="38100" dist="38100" dir="2700000" algn="tl">
                    <a:srgbClr val="000000">
                      <a:alpha val="43137"/>
                    </a:srgbClr>
                  </a:outerShdw>
                </a:effectLst>
                <a:latin typeface="Cambria" panose="02040503050406030204" pitchFamily="18" charset="0"/>
              </a:rPr>
              <a:t>operations</a:t>
            </a:r>
            <a:r>
              <a:rPr lang="en-US" sz="2200" dirty="0" smtClean="0">
                <a:solidFill>
                  <a:srgbClr val="E7DFD8"/>
                </a:solidFill>
                <a:effectLst>
                  <a:outerShdw blurRad="38100" dist="38100" dir="2700000" algn="tl">
                    <a:srgbClr val="000000">
                      <a:alpha val="43137"/>
                    </a:srgbClr>
                  </a:outerShdw>
                </a:effectLst>
                <a:latin typeface="Cambria" panose="02040503050406030204" pitchFamily="18" charset="0"/>
              </a:rPr>
              <a:t> for the tuning process.</a:t>
            </a:r>
            <a:endParaRPr lang="en-US" sz="2200" dirty="0">
              <a:solidFill>
                <a:srgbClr val="E7DFD8"/>
              </a:solidFill>
              <a:effectLst>
                <a:outerShdw blurRad="38100" dist="38100" dir="2700000" algn="tl">
                  <a:srgbClr val="000000">
                    <a:alpha val="43137"/>
                  </a:srgbClr>
                </a:outerShdw>
              </a:effectLst>
              <a:latin typeface="Cambria" panose="02040503050406030204" pitchFamily="18" charset="0"/>
            </a:endParaRPr>
          </a:p>
        </p:txBody>
      </p:sp>
      <mc:AlternateContent xmlns:mc="http://schemas.openxmlformats.org/markup-compatibility/2006" xmlns:a14="http://schemas.microsoft.com/office/drawing/2010/main">
        <mc:Choice Requires="a14">
          <p:sp>
            <p:nvSpPr>
              <p:cNvPr id="2" name="pole tekstowe 1"/>
              <p:cNvSpPr txBox="1"/>
              <p:nvPr/>
            </p:nvSpPr>
            <p:spPr>
              <a:xfrm>
                <a:off x="899592" y="1124744"/>
                <a:ext cx="7344816" cy="4785092"/>
              </a:xfrm>
              <a:prstGeom prst="rect">
                <a:avLst/>
              </a:prstGeom>
              <a:noFill/>
            </p:spPr>
            <p:txBody>
              <a:bodyPr wrap="square" rtlCol="0">
                <a:spAutoFit/>
              </a:bodyPr>
              <a:lstStyle/>
              <a:p>
                <a:pPr lvl="0"/>
                <a:r>
                  <a:rPr lang="en-US" sz="1800" dirty="0" smtClean="0"/>
                  <a:t>Two repetitive steps of the </a:t>
                </a:r>
                <a:r>
                  <a:rPr lang="en-US" sz="1800" b="1" dirty="0" smtClean="0"/>
                  <a:t>tuning process</a:t>
                </a:r>
                <a:r>
                  <a:rPr lang="en-US" sz="1800" dirty="0" smtClean="0"/>
                  <a:t>:</a:t>
                </a:r>
              </a:p>
              <a:p>
                <a:pPr marL="342900" lvl="0" indent="-342900">
                  <a:buFont typeface="+mj-lt"/>
                  <a:buAutoNum type="arabicPeriod"/>
                </a:pPr>
                <a:r>
                  <a:rPr lang="en-US" sz="1800" dirty="0" smtClean="0"/>
                  <a:t>All undesired and premature activations of neurons are avoided for all training sequences by using </a:t>
                </a:r>
                <a:r>
                  <a:rPr lang="en-US" sz="1800" b="1" dirty="0" smtClean="0"/>
                  <a:t>weakening operations</a:t>
                </a:r>
                <a:r>
                  <a:rPr lang="en-US" sz="1800" dirty="0" smtClean="0"/>
                  <a:t>. </a:t>
                </a:r>
              </a:p>
              <a:p>
                <a:pPr marL="342900" lvl="0" indent="-342900">
                  <a:buFont typeface="+mj-lt"/>
                  <a:buAutoNum type="arabicPeriod"/>
                </a:pPr>
                <a:r>
                  <a:rPr lang="en-US" sz="1800" dirty="0" smtClean="0"/>
                  <a:t>Conflicts between correlated training sequences are fine-tuned using </a:t>
                </a:r>
                <a:r>
                  <a:rPr lang="en-US" sz="1800" b="1" dirty="0" smtClean="0"/>
                  <a:t>strengthening operations</a:t>
                </a:r>
                <a:r>
                  <a:rPr lang="en-US" sz="1800" dirty="0" smtClean="0"/>
                  <a:t>.</a:t>
                </a:r>
              </a:p>
              <a:p>
                <a:pPr lvl="0"/>
                <a:endParaRPr lang="en-US" sz="600" dirty="0" smtClean="0"/>
              </a:p>
              <a:p>
                <a:pPr lvl="0"/>
                <a:r>
                  <a:rPr lang="en-US" sz="1800" dirty="0" smtClean="0"/>
                  <a:t>We define: </a:t>
                </a: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𝑠</m:t>
                        </m:r>
                      </m:e>
                      <m:sub>
                        <m:r>
                          <a:rPr lang="en-US" sz="1800" i="1">
                            <a:latin typeface="Cambria Math" panose="02040503050406030204" pitchFamily="18" charset="0"/>
                          </a:rPr>
                          <m:t>𝑙𝑎𝑠𝑡</m:t>
                        </m:r>
                      </m:sub>
                      <m:sup>
                        <m:r>
                          <a:rPr lang="en-US" sz="1800" i="1">
                            <a:latin typeface="Cambria Math" panose="02040503050406030204" pitchFamily="18" charset="0"/>
                          </a:rPr>
                          <m:t>𝑐h𝑎𝑟𝑔𝑒</m:t>
                        </m:r>
                      </m:sup>
                    </m:sSubSup>
                  </m:oMath>
                </a14:m>
                <a:r>
                  <a:rPr lang="en-US" sz="1800" dirty="0" smtClean="0"/>
                  <a:t> - the strength of the last stimulus,</a:t>
                </a:r>
                <a:br>
                  <a:rPr lang="en-US" sz="1800" dirty="0" smtClean="0"/>
                </a:br>
                <a14:m>
                  <m:oMath xmlns:m="http://schemas.openxmlformats.org/officeDocument/2006/math">
                    <m:r>
                      <a:rPr lang="en-US" sz="1800" i="1">
                        <a:latin typeface="Cambria Math" panose="02040503050406030204" pitchFamily="18" charset="0"/>
                      </a:rPr>
                      <m:t>𝑥</m:t>
                    </m:r>
                  </m:oMath>
                </a14:m>
                <a:r>
                  <a:rPr lang="en-US" sz="1800" dirty="0" smtClean="0"/>
                  <a:t> – charge level at the moment when the last stimulus came</a:t>
                </a:r>
                <a:endParaRPr lang="en-US" sz="1800" dirty="0"/>
              </a:p>
              <a:p>
                <a:pPr lvl="0"/>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𝑥</m:t>
                        </m:r>
                      </m:e>
                      <m:sub>
                        <m:r>
                          <a:rPr lang="en-US" sz="1800" i="1">
                            <a:latin typeface="Cambria Math" panose="02040503050406030204" pitchFamily="18" charset="0"/>
                          </a:rPr>
                          <m:t>𝑎𝑙𝑙</m:t>
                        </m:r>
                      </m:sub>
                      <m:sup>
                        <m:r>
                          <a:rPr lang="en-US" sz="1800" i="1">
                            <a:latin typeface="Cambria Math" panose="02040503050406030204" pitchFamily="18" charset="0"/>
                          </a:rPr>
                          <m:t>𝑚𝑎𝑥</m:t>
                        </m:r>
                      </m:sup>
                    </m:sSubSup>
                  </m:oMath>
                </a14:m>
                <a:r>
                  <a:rPr lang="en-US" sz="1800" dirty="0"/>
                  <a:t> </a:t>
                </a:r>
                <a:r>
                  <a:rPr lang="en-US" sz="1800" dirty="0" smtClean="0"/>
                  <a:t>- the </a:t>
                </a:r>
                <a:r>
                  <a:rPr lang="en-US" sz="1800" dirty="0"/>
                  <a:t>maximum dynamic charge </a:t>
                </a:r>
                <a:r>
                  <a:rPr lang="en-US" sz="1800" dirty="0" smtClean="0"/>
                  <a:t>level</a:t>
                </a:r>
                <a:r>
                  <a:rPr lang="en-US" sz="1800" dirty="0"/>
                  <a:t> of each </a:t>
                </a:r>
                <a:r>
                  <a:rPr lang="en-US" sz="1800" dirty="0" smtClean="0"/>
                  <a:t>stimulated neuron</a:t>
                </a:r>
              </a:p>
              <a:p>
                <a:pPr lvl="0"/>
                <a14:m>
                  <m:oMathPara xmlns:m="http://schemas.openxmlformats.org/officeDocument/2006/math">
                    <m:oMathParaPr>
                      <m:jc m:val="centerGroup"/>
                    </m:oMathParaPr>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𝑥</m:t>
                          </m:r>
                        </m:e>
                        <m:sub>
                          <m:r>
                            <a:rPr lang="en-US" sz="1800" i="1">
                              <a:latin typeface="Cambria Math" panose="02040503050406030204" pitchFamily="18" charset="0"/>
                            </a:rPr>
                            <m:t>𝑎𝑙𝑙</m:t>
                          </m:r>
                        </m:sub>
                        <m:sup>
                          <m:r>
                            <a:rPr lang="en-US" sz="1800" i="1">
                              <a:latin typeface="Cambria Math" panose="02040503050406030204" pitchFamily="18" charset="0"/>
                            </a:rPr>
                            <m:t>𝑚𝑎𝑥</m:t>
                          </m:r>
                        </m:sup>
                      </m:sSubSup>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𝑥</m:t>
                                </m:r>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𝑠</m:t>
                                    </m:r>
                                  </m:e>
                                  <m:sub>
                                    <m:r>
                                      <a:rPr lang="en-US" sz="1800" i="1">
                                        <a:latin typeface="Cambria Math" panose="02040503050406030204" pitchFamily="18" charset="0"/>
                                      </a:rPr>
                                      <m:t>𝑙𝑎𝑠𝑡</m:t>
                                    </m:r>
                                  </m:sub>
                                  <m:sup>
                                    <m:r>
                                      <a:rPr lang="en-US" sz="1800" i="1">
                                        <a:latin typeface="Cambria Math" panose="02040503050406030204" pitchFamily="18" charset="0"/>
                                      </a:rPr>
                                      <m:t>𝑐h𝑎𝑟𝑔𝑒</m:t>
                                    </m:r>
                                  </m:sup>
                                </m:sSubSup>
                                <m:r>
                                  <a:rPr lang="en-US" sz="1800" i="1">
                                    <a:latin typeface="Cambria Math" panose="02040503050406030204" pitchFamily="18" charset="0"/>
                                  </a:rPr>
                                  <m:t>   </m:t>
                                </m:r>
                                <m:r>
                                  <a:rPr lang="en-US" sz="1800" i="1">
                                    <a:latin typeface="Cambria Math" panose="02040503050406030204" pitchFamily="18" charset="0"/>
                                  </a:rPr>
                                  <m:t>𝑖𝑓</m:t>
                                </m:r>
                                <m:r>
                                  <a:rPr lang="en-US" sz="1800" i="1">
                                    <a:latin typeface="Cambria Math" panose="02040503050406030204" pitchFamily="18" charset="0"/>
                                  </a:rPr>
                                  <m:t> </m:t>
                                </m:r>
                                <m:r>
                                  <a:rPr lang="en-US" sz="1800" i="1">
                                    <a:latin typeface="Cambria Math" panose="02040503050406030204" pitchFamily="18" charset="0"/>
                                  </a:rPr>
                                  <m:t>𝑥</m:t>
                                </m:r>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𝑠</m:t>
                                    </m:r>
                                  </m:e>
                                  <m:sub>
                                    <m:r>
                                      <a:rPr lang="en-US" sz="1800" i="1">
                                        <a:latin typeface="Cambria Math" panose="02040503050406030204" pitchFamily="18" charset="0"/>
                                      </a:rPr>
                                      <m:t>𝑙𝑎𝑠𝑡</m:t>
                                    </m:r>
                                  </m:sub>
                                  <m:sup>
                                    <m:r>
                                      <a:rPr lang="en-US" sz="1800" i="1">
                                        <a:latin typeface="Cambria Math" panose="02040503050406030204" pitchFamily="18" charset="0"/>
                                      </a:rPr>
                                      <m:t>𝑐h𝑎𝑟𝑔𝑒</m:t>
                                    </m:r>
                                  </m:sup>
                                </m:sSubSup>
                                <m:r>
                                  <a:rPr lang="en-US" sz="1800" i="1">
                                    <a:latin typeface="Cambria Math" panose="02040503050406030204" pitchFamily="18" charset="0"/>
                                  </a:rPr>
                                  <m:t>&gt;</m:t>
                                </m:r>
                                <m:sSubSup>
                                  <m:sSubSupPr>
                                    <m:ctrlPr>
                                      <a:rPr lang="en-US" sz="1800" i="1">
                                        <a:latin typeface="Cambria Math" panose="02040503050406030204" pitchFamily="18" charset="0"/>
                                      </a:rPr>
                                    </m:ctrlPr>
                                  </m:sSubSupPr>
                                  <m:e>
                                    <m:r>
                                      <a:rPr lang="en-US" sz="1800" i="1">
                                        <a:latin typeface="Cambria Math" panose="02040503050406030204" pitchFamily="18" charset="0"/>
                                      </a:rPr>
                                      <m:t>𝑥</m:t>
                                    </m:r>
                                  </m:e>
                                  <m:sub>
                                    <m:r>
                                      <a:rPr lang="en-US" sz="1800" i="1">
                                        <a:latin typeface="Cambria Math" panose="02040503050406030204" pitchFamily="18" charset="0"/>
                                      </a:rPr>
                                      <m:t>𝑎𝑙𝑙</m:t>
                                    </m:r>
                                  </m:sub>
                                  <m:sup>
                                    <m:r>
                                      <a:rPr lang="en-US" sz="1800" i="1">
                                        <a:latin typeface="Cambria Math" panose="02040503050406030204" pitchFamily="18" charset="0"/>
                                      </a:rPr>
                                      <m:t>𝑚𝑎𝑥</m:t>
                                    </m:r>
                                  </m:sup>
                                </m:sSubSup>
                              </m:e>
                            </m:mr>
                            <m:mr>
                              <m:e>
                                <m:sSubSup>
                                  <m:sSubSupPr>
                                    <m:ctrlPr>
                                      <a:rPr lang="en-US" sz="1800" i="1">
                                        <a:latin typeface="Cambria Math" panose="02040503050406030204" pitchFamily="18" charset="0"/>
                                      </a:rPr>
                                    </m:ctrlPr>
                                  </m:sSubSupPr>
                                  <m:e>
                                    <m:r>
                                      <a:rPr lang="en-US" sz="1800" i="1">
                                        <a:latin typeface="Cambria Math" panose="02040503050406030204" pitchFamily="18" charset="0"/>
                                      </a:rPr>
                                      <m:t>𝑥</m:t>
                                    </m:r>
                                  </m:e>
                                  <m:sub>
                                    <m:r>
                                      <a:rPr lang="en-US" sz="1800" i="1">
                                        <a:latin typeface="Cambria Math" panose="02040503050406030204" pitchFamily="18" charset="0"/>
                                      </a:rPr>
                                      <m:t>𝑎𝑙𝑙</m:t>
                                    </m:r>
                                  </m:sub>
                                  <m:sup>
                                    <m:r>
                                      <a:rPr lang="en-US" sz="1800" i="1">
                                        <a:latin typeface="Cambria Math" panose="02040503050406030204" pitchFamily="18" charset="0"/>
                                      </a:rPr>
                                      <m:t>𝑚𝑎𝑥</m:t>
                                    </m:r>
                                  </m:sup>
                                </m:sSubSup>
                                <m:r>
                                  <a:rPr lang="en-US" sz="1800" i="1">
                                    <a:latin typeface="Cambria Math" panose="02040503050406030204" pitchFamily="18" charset="0"/>
                                  </a:rPr>
                                  <m:t>               </m:t>
                                </m:r>
                                <m:r>
                                  <a:rPr lang="en-US" sz="1800" i="1">
                                    <a:latin typeface="Cambria Math" panose="02040503050406030204" pitchFamily="18" charset="0"/>
                                  </a:rPr>
                                  <m:t>𝑜𝑡h𝑒𝑟𝑤𝑖𝑠𝑒</m:t>
                                </m:r>
                                <m:r>
                                  <a:rPr lang="en-US" sz="1800" i="1">
                                    <a:latin typeface="Cambria Math" panose="02040503050406030204" pitchFamily="18" charset="0"/>
                                  </a:rPr>
                                  <m:t>                      </m:t>
                                </m:r>
                              </m:e>
                            </m:mr>
                          </m:m>
                        </m:e>
                      </m:d>
                    </m:oMath>
                  </m:oMathPara>
                </a14:m>
                <a:endParaRPr lang="en-US" sz="1800" dirty="0"/>
              </a:p>
              <a:p>
                <a:pPr lvl="0"/>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𝑥</m:t>
                        </m:r>
                      </m:e>
                      <m:sub>
                        <m:r>
                          <a:rPr lang="en-US" sz="1800" i="1">
                            <a:latin typeface="Cambria Math" panose="02040503050406030204" pitchFamily="18" charset="0"/>
                          </a:rPr>
                          <m:t>𝑐𝑜𝑛𝑡𝑒𝑥𝑡</m:t>
                        </m:r>
                      </m:sub>
                      <m:sup>
                        <m:r>
                          <a:rPr lang="en-US" sz="1800" i="1">
                            <a:latin typeface="Cambria Math" panose="02040503050406030204" pitchFamily="18" charset="0"/>
                          </a:rPr>
                          <m:t>𝑚𝑎𝑥</m:t>
                        </m:r>
                      </m:sup>
                    </m:sSubSup>
                  </m:oMath>
                </a14:m>
                <a:r>
                  <a:rPr lang="en-US" sz="1800" dirty="0" smtClean="0"/>
                  <a:t> - the previous maximum charge level establishing the context of the last stimulus that should activate the neuron:</a:t>
                </a:r>
              </a:p>
              <a:p>
                <a:pPr lvl="0"/>
                <a14:m>
                  <m:oMathPara xmlns:m="http://schemas.openxmlformats.org/officeDocument/2006/math">
                    <m:oMathParaPr>
                      <m:jc m:val="centerGroup"/>
                    </m:oMathParaPr>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𝑥</m:t>
                          </m:r>
                        </m:e>
                        <m:sub>
                          <m:r>
                            <a:rPr lang="en-US" sz="1800" i="1">
                              <a:latin typeface="Cambria Math" panose="02040503050406030204" pitchFamily="18" charset="0"/>
                            </a:rPr>
                            <m:t>𝑐𝑜𝑛𝑡𝑒𝑥𝑡</m:t>
                          </m:r>
                        </m:sub>
                        <m:sup>
                          <m:r>
                            <a:rPr lang="en-US" sz="1800" i="1">
                              <a:latin typeface="Cambria Math" panose="02040503050406030204" pitchFamily="18" charset="0"/>
                            </a:rPr>
                            <m:t>𝑚𝑎𝑥</m:t>
                          </m:r>
                        </m:sup>
                      </m:sSubSup>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𝑥</m:t>
                          </m:r>
                        </m:e>
                        <m:sub>
                          <m:r>
                            <a:rPr lang="en-US" sz="1800" i="1">
                              <a:latin typeface="Cambria Math" panose="02040503050406030204" pitchFamily="18" charset="0"/>
                            </a:rPr>
                            <m:t>𝑎𝑙𝑙</m:t>
                          </m:r>
                        </m:sub>
                        <m:sup>
                          <m:r>
                            <a:rPr lang="en-US" sz="1800" i="1">
                              <a:latin typeface="Cambria Math" panose="02040503050406030204" pitchFamily="18" charset="0"/>
                            </a:rPr>
                            <m:t>𝑚𝑎𝑥</m:t>
                          </m:r>
                        </m:sup>
                      </m:sSubSup>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𝑠</m:t>
                          </m:r>
                        </m:e>
                        <m:sub>
                          <m:r>
                            <a:rPr lang="en-US" sz="1800" i="1">
                              <a:latin typeface="Cambria Math" panose="02040503050406030204" pitchFamily="18" charset="0"/>
                            </a:rPr>
                            <m:t>𝑙𝑎𝑠𝑡</m:t>
                          </m:r>
                        </m:sub>
                        <m:sup>
                          <m:r>
                            <a:rPr lang="en-US" sz="1800" i="1">
                              <a:latin typeface="Cambria Math" panose="02040503050406030204" pitchFamily="18" charset="0"/>
                            </a:rPr>
                            <m:t>𝑐h𝑎𝑟𝑔𝑒</m:t>
                          </m:r>
                        </m:sup>
                      </m:sSubSup>
                    </m:oMath>
                  </m:oMathPara>
                </a14:m>
                <a:endParaRPr lang="en-US" sz="1800" dirty="0" smtClean="0"/>
              </a:p>
              <a:p>
                <a:pPr lvl="0"/>
                <a:r>
                  <a:rPr lang="en-US" sz="1800" dirty="0"/>
                  <a:t>The correct activation of the neuron assumes that </a:t>
                </a:r>
                <a:endParaRPr lang="en-US" sz="1800" dirty="0" smtClean="0"/>
              </a:p>
              <a:p>
                <a:pPr lvl="0"/>
                <a14:m>
                  <m:oMathPara xmlns:m="http://schemas.openxmlformats.org/officeDocument/2006/math">
                    <m:oMathParaPr>
                      <m:jc m:val="centerGroup"/>
                    </m:oMathParaPr>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𝑥</m:t>
                          </m:r>
                        </m:e>
                        <m:sub>
                          <m:r>
                            <a:rPr lang="en-US" sz="1800" i="1">
                              <a:latin typeface="Cambria Math" panose="02040503050406030204" pitchFamily="18" charset="0"/>
                            </a:rPr>
                            <m:t>𝑐𝑜𝑛𝑡𝑒𝑥𝑡</m:t>
                          </m:r>
                        </m:sub>
                        <m:sup>
                          <m:r>
                            <a:rPr lang="en-US" sz="1800" i="1">
                              <a:latin typeface="Cambria Math" panose="02040503050406030204" pitchFamily="18" charset="0"/>
                            </a:rPr>
                            <m:t>𝑚𝑎𝑥</m:t>
                          </m:r>
                        </m:sup>
                      </m:sSubSup>
                      <m:r>
                        <a:rPr lang="en-US" sz="1800" i="1">
                          <a:latin typeface="Cambria Math" panose="02040503050406030204" pitchFamily="18" charset="0"/>
                        </a:rPr>
                        <m:t>&lt;</m:t>
                      </m:r>
                      <m:r>
                        <a:rPr lang="en-US" sz="1800" i="1">
                          <a:latin typeface="Cambria Math" panose="02040503050406030204" pitchFamily="18" charset="0"/>
                        </a:rPr>
                        <m:t>𝜃</m:t>
                      </m:r>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𝑥</m:t>
                          </m:r>
                        </m:e>
                        <m:sub>
                          <m:r>
                            <a:rPr lang="en-US" sz="1800" i="1">
                              <a:latin typeface="Cambria Math" panose="02040503050406030204" pitchFamily="18" charset="0"/>
                            </a:rPr>
                            <m:t>𝑐𝑜𝑛𝑡𝑒𝑥𝑡</m:t>
                          </m:r>
                        </m:sub>
                        <m:sup>
                          <m:r>
                            <a:rPr lang="en-US" sz="1800" i="1">
                              <a:latin typeface="Cambria Math" panose="02040503050406030204" pitchFamily="18" charset="0"/>
                            </a:rPr>
                            <m:t>𝑚𝑎𝑥</m:t>
                          </m:r>
                        </m:sup>
                      </m:sSubSup>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𝑠</m:t>
                          </m:r>
                        </m:e>
                        <m:sub>
                          <m:r>
                            <a:rPr lang="en-US" sz="1800" i="1">
                              <a:latin typeface="Cambria Math" panose="02040503050406030204" pitchFamily="18" charset="0"/>
                            </a:rPr>
                            <m:t>𝑙𝑎𝑠𝑡</m:t>
                          </m:r>
                        </m:sub>
                        <m:sup>
                          <m:r>
                            <a:rPr lang="en-US" sz="1800" i="1">
                              <a:latin typeface="Cambria Math" panose="02040503050406030204" pitchFamily="18" charset="0"/>
                            </a:rPr>
                            <m:t>𝑐h𝑎𝑟𝑔𝑒</m:t>
                          </m:r>
                        </m:sup>
                      </m:sSubSup>
                    </m:oMath>
                  </m:oMathPara>
                </a14:m>
                <a:endParaRPr lang="en-US" sz="1800" dirty="0"/>
              </a:p>
            </p:txBody>
          </p:sp>
        </mc:Choice>
        <mc:Fallback xmlns="">
          <p:sp>
            <p:nvSpPr>
              <p:cNvPr id="2" name="pole tekstowe 1"/>
              <p:cNvSpPr txBox="1">
                <a:spLocks noRot="1" noChangeAspect="1" noMove="1" noResize="1" noEditPoints="1" noAdjustHandles="1" noChangeArrowheads="1" noChangeShapeType="1" noTextEdit="1"/>
              </p:cNvSpPr>
              <p:nvPr/>
            </p:nvSpPr>
            <p:spPr>
              <a:xfrm>
                <a:off x="899592" y="1124744"/>
                <a:ext cx="7344816" cy="4785092"/>
              </a:xfrm>
              <a:prstGeom prst="rect">
                <a:avLst/>
              </a:prstGeom>
              <a:blipFill rotWithShape="0">
                <a:blip r:embed="rId4"/>
                <a:stretch>
                  <a:fillRect l="-748" t="-765" r="-581"/>
                </a:stretch>
              </a:blipFill>
            </p:spPr>
            <p:txBody>
              <a:bodyPr/>
              <a:lstStyle/>
              <a:p>
                <a:r>
                  <a:rPr lang="en-US">
                    <a:noFill/>
                  </a:rPr>
                  <a:t> </a:t>
                </a:r>
              </a:p>
            </p:txBody>
          </p:sp>
        </mc:Fallback>
      </mc:AlternateContent>
    </p:spTree>
    <p:extLst>
      <p:ext uri="{BB962C8B-B14F-4D97-AF65-F5344CB8AC3E}">
        <p14:creationId xmlns:p14="http://schemas.microsoft.com/office/powerpoint/2010/main" val="19641817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Prostokąt zaokrąglony 3"/>
          <p:cNvSpPr/>
          <p:nvPr/>
        </p:nvSpPr>
        <p:spPr>
          <a:xfrm>
            <a:off x="611560" y="1124744"/>
            <a:ext cx="7920880" cy="4608512"/>
          </a:xfrm>
          <a:prstGeom prst="roundRect">
            <a:avLst/>
          </a:prstGeom>
          <a:solidFill>
            <a:srgbClr val="F9FBE9"/>
          </a:solidFill>
          <a:ln>
            <a:solidFill>
              <a:srgbClr val="E1B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23" name="Tytuł 1"/>
          <p:cNvSpPr>
            <a:spLocks noGrp="1"/>
          </p:cNvSpPr>
          <p:nvPr>
            <p:ph type="title"/>
          </p:nvPr>
        </p:nvSpPr>
        <p:spPr>
          <a:xfrm>
            <a:off x="1835696" y="188640"/>
            <a:ext cx="5400600" cy="811252"/>
          </a:xfrm>
        </p:spPr>
        <p:txBody>
          <a:bodyPr>
            <a:noAutofit/>
          </a:bodyPr>
          <a:lstStyle/>
          <a:p>
            <a:pPr algn="ctr"/>
            <a:r>
              <a:rPr lang="en-US" sz="3200" b="1" dirty="0" smtClean="0">
                <a:solidFill>
                  <a:srgbClr val="E7DFD8"/>
                </a:solidFill>
                <a:effectLst>
                  <a:outerShdw blurRad="38100" dist="38100" dir="2700000" algn="tl">
                    <a:srgbClr val="000000">
                      <a:alpha val="43137"/>
                    </a:srgbClr>
                  </a:outerShdw>
                </a:effectLst>
                <a:latin typeface="Cambria" panose="02040503050406030204" pitchFamily="18" charset="0"/>
              </a:rPr>
              <a:t>Weakening Operation</a:t>
            </a:r>
            <a:endParaRPr lang="en-US" sz="3200" b="1" dirty="0">
              <a:solidFill>
                <a:srgbClr val="E7DFD8"/>
              </a:solidFill>
              <a:effectLst>
                <a:outerShdw blurRad="38100" dist="38100" dir="2700000" algn="tl">
                  <a:srgbClr val="000000">
                    <a:alpha val="43137"/>
                  </a:srgbClr>
                </a:outerShdw>
              </a:effectLst>
              <a:latin typeface="Cambria" panose="02040503050406030204" pitchFamily="18" charset="0"/>
            </a:endParaRPr>
          </a:p>
        </p:txBody>
      </p:sp>
      <p:sp>
        <p:nvSpPr>
          <p:cNvPr id="24" name="Tytuł 1"/>
          <p:cNvSpPr txBox="1">
            <a:spLocks/>
          </p:cNvSpPr>
          <p:nvPr/>
        </p:nvSpPr>
        <p:spPr>
          <a:xfrm>
            <a:off x="1403648" y="5767918"/>
            <a:ext cx="6336704" cy="97345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sz="2200" dirty="0" smtClean="0">
                <a:solidFill>
                  <a:srgbClr val="E7DFD8"/>
                </a:solidFill>
                <a:effectLst>
                  <a:outerShdw blurRad="38100" dist="38100" dir="2700000" algn="tl">
                    <a:srgbClr val="000000">
                      <a:alpha val="43137"/>
                    </a:srgbClr>
                  </a:outerShdw>
                </a:effectLst>
                <a:latin typeface="Cambria" panose="02040503050406030204" pitchFamily="18" charset="0"/>
              </a:rPr>
              <a:t>Weakening operations always start and finish</a:t>
            </a:r>
            <a:br>
              <a:rPr lang="en-US" sz="2200" dirty="0" smtClean="0">
                <a:solidFill>
                  <a:srgbClr val="E7DFD8"/>
                </a:solidFill>
                <a:effectLst>
                  <a:outerShdw blurRad="38100" dist="38100" dir="2700000" algn="tl">
                    <a:srgbClr val="000000">
                      <a:alpha val="43137"/>
                    </a:srgbClr>
                  </a:outerShdw>
                </a:effectLst>
                <a:latin typeface="Cambria" panose="02040503050406030204" pitchFamily="18" charset="0"/>
              </a:rPr>
            </a:br>
            <a:r>
              <a:rPr lang="en-US" sz="2200" dirty="0" smtClean="0">
                <a:solidFill>
                  <a:srgbClr val="E7DFD8"/>
                </a:solidFill>
                <a:effectLst>
                  <a:outerShdw blurRad="38100" dist="38100" dir="2700000" algn="tl">
                    <a:srgbClr val="000000">
                      <a:alpha val="43137"/>
                    </a:srgbClr>
                  </a:outerShdw>
                </a:effectLst>
                <a:latin typeface="Cambria" panose="02040503050406030204" pitchFamily="18" charset="0"/>
              </a:rPr>
              <a:t>the tuning process of the ANAKG network.</a:t>
            </a:r>
            <a:endParaRPr lang="en-US" sz="2200" dirty="0">
              <a:solidFill>
                <a:srgbClr val="E7DFD8"/>
              </a:solidFill>
              <a:effectLst>
                <a:outerShdw blurRad="38100" dist="38100" dir="2700000" algn="tl">
                  <a:srgbClr val="000000">
                    <a:alpha val="43137"/>
                  </a:srgbClr>
                </a:outerShdw>
              </a:effectLst>
              <a:latin typeface="Cambria" panose="02040503050406030204" pitchFamily="18" charset="0"/>
            </a:endParaRPr>
          </a:p>
        </p:txBody>
      </p:sp>
      <mc:AlternateContent xmlns:mc="http://schemas.openxmlformats.org/markup-compatibility/2006" xmlns:a14="http://schemas.microsoft.com/office/drawing/2010/main">
        <mc:Choice Requires="a14">
          <p:sp>
            <p:nvSpPr>
              <p:cNvPr id="2" name="pole tekstowe 1"/>
              <p:cNvSpPr txBox="1"/>
              <p:nvPr/>
            </p:nvSpPr>
            <p:spPr>
              <a:xfrm>
                <a:off x="899592" y="1289787"/>
                <a:ext cx="7344816" cy="4177106"/>
              </a:xfrm>
              <a:prstGeom prst="rect">
                <a:avLst/>
              </a:prstGeom>
              <a:noFill/>
            </p:spPr>
            <p:txBody>
              <a:bodyPr wrap="square" rtlCol="0">
                <a:spAutoFit/>
              </a:bodyPr>
              <a:lstStyle/>
              <a:p>
                <a:pPr lvl="0"/>
                <a:r>
                  <a:rPr lang="en-US" sz="1800" b="1" dirty="0" smtClean="0"/>
                  <a:t>The weakening operation </a:t>
                </a:r>
                <a:r>
                  <a:rPr lang="en-US" sz="1800" dirty="0" smtClean="0"/>
                  <a:t>defines how the multiplication factor </a:t>
                </a:r>
                <a:r>
                  <a:rPr lang="en-US" sz="1800" i="1" dirty="0" smtClean="0"/>
                  <a:t>m</a:t>
                </a:r>
                <a:r>
                  <a:rPr lang="en-US" sz="1800" dirty="0" smtClean="0"/>
                  <a:t> decreases when a neuron is activated in the incorrect context or prematurely in the reduced context:</a:t>
                </a:r>
                <a:endParaRPr lang="pl-PL" sz="1800" dirty="0" smtClean="0"/>
              </a:p>
              <a:p>
                <a:pPr lvl="0"/>
                <a:endParaRPr lang="pl-PL" sz="800" dirty="0" smtClean="0"/>
              </a:p>
              <a:p>
                <a:pPr lvl="0"/>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𝛾</m:t>
                      </m:r>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f>
                                  <m:fPr>
                                    <m:ctrlPr>
                                      <a:rPr lang="en-US" sz="1800" i="1">
                                        <a:latin typeface="Cambria Math" panose="02040503050406030204" pitchFamily="18" charset="0"/>
                                      </a:rPr>
                                    </m:ctrlPr>
                                  </m:fPr>
                                  <m:num>
                                    <m:r>
                                      <a:rPr lang="en-US" sz="1800" i="1">
                                        <a:latin typeface="Cambria Math" panose="02040503050406030204" pitchFamily="18" charset="0"/>
                                      </a:rPr>
                                      <m:t>𝜃</m:t>
                                    </m:r>
                                  </m:num>
                                  <m:den>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𝑥</m:t>
                                            </m:r>
                                          </m:e>
                                          <m:sub>
                                            <m:r>
                                              <a:rPr lang="en-US" sz="1800" i="1">
                                                <a:latin typeface="Cambria Math" panose="02040503050406030204" pitchFamily="18" charset="0"/>
                                              </a:rPr>
                                              <m:t>𝑎𝑙𝑙</m:t>
                                            </m:r>
                                          </m:sub>
                                          <m:sup>
                                            <m:r>
                                              <a:rPr lang="en-US" sz="1800" i="1">
                                                <a:latin typeface="Cambria Math" panose="02040503050406030204" pitchFamily="18" charset="0"/>
                                              </a:rPr>
                                              <m:t>𝑚𝑎𝑥</m:t>
                                            </m:r>
                                          </m:sup>
                                        </m:sSubSup>
                                        <m:r>
                                          <a:rPr lang="en-US" sz="1800" i="1">
                                            <a:latin typeface="Cambria Math" panose="02040503050406030204" pitchFamily="18" charset="0"/>
                                          </a:rPr>
                                          <m:t>+</m:t>
                                        </m:r>
                                        <m:r>
                                          <a:rPr lang="en-US" sz="1800" i="1">
                                            <a:latin typeface="Cambria Math" panose="02040503050406030204" pitchFamily="18" charset="0"/>
                                          </a:rPr>
                                          <m:t>𝜀</m:t>
                                        </m:r>
                                      </m:e>
                                    </m:d>
                                  </m:den>
                                </m:f>
                                <m:r>
                                  <a:rPr lang="en-US" sz="1800" i="1">
                                    <a:latin typeface="Cambria Math" panose="02040503050406030204" pitchFamily="18" charset="0"/>
                                  </a:rPr>
                                  <m:t>      </m:t>
                                </m:r>
                                <m:r>
                                  <a:rPr lang="en-US" sz="1800" i="1">
                                    <a:latin typeface="Cambria Math" panose="02040503050406030204" pitchFamily="18" charset="0"/>
                                  </a:rPr>
                                  <m:t>𝑓𝑜𝑟</m:t>
                                </m:r>
                                <m:r>
                                  <a:rPr lang="en-US" sz="1800" i="1">
                                    <a:latin typeface="Cambria Math" panose="02040503050406030204" pitchFamily="18" charset="0"/>
                                  </a:rPr>
                                  <m:t> </m:t>
                                </m:r>
                                <m:r>
                                  <a:rPr lang="en-US" sz="1800" i="1">
                                    <a:latin typeface="Cambria Math" panose="02040503050406030204" pitchFamily="18" charset="0"/>
                                  </a:rPr>
                                  <m:t>𝑡h𝑒</m:t>
                                </m:r>
                                <m:r>
                                  <a:rPr lang="en-US" sz="1800" i="1">
                                    <a:latin typeface="Cambria Math" panose="02040503050406030204" pitchFamily="18" charset="0"/>
                                  </a:rPr>
                                  <m:t> </m:t>
                                </m:r>
                                <m:r>
                                  <a:rPr lang="en-US" sz="1800" i="1">
                                    <a:latin typeface="Cambria Math" panose="02040503050406030204" pitchFamily="18" charset="0"/>
                                  </a:rPr>
                                  <m:t>𝑢𝑛𝑑𝑒𝑠𝑖𝑟𝑒𝑑</m:t>
                                </m:r>
                                <m:r>
                                  <a:rPr lang="en-US" sz="1800" i="1">
                                    <a:latin typeface="Cambria Math" panose="02040503050406030204" pitchFamily="18" charset="0"/>
                                  </a:rPr>
                                  <m:t> </m:t>
                                </m:r>
                                <m:r>
                                  <a:rPr lang="en-US" sz="1800" i="1">
                                    <a:latin typeface="Cambria Math" panose="02040503050406030204" pitchFamily="18" charset="0"/>
                                  </a:rPr>
                                  <m:t>𝑎𝑐𝑡𝑖𝑣𝑎𝑡𝑖𝑜𝑛𝑠</m:t>
                                </m:r>
                                <m:r>
                                  <a:rPr lang="en-US" sz="1800" i="1">
                                    <a:latin typeface="Cambria Math" panose="02040503050406030204" pitchFamily="18" charset="0"/>
                                  </a:rPr>
                                  <m:t>     </m:t>
                                </m:r>
                              </m:e>
                            </m:mr>
                            <m:mr>
                              <m:e>
                                <m:f>
                                  <m:fPr>
                                    <m:ctrlPr>
                                      <a:rPr lang="en-US" sz="1800" i="1">
                                        <a:latin typeface="Cambria Math" panose="02040503050406030204" pitchFamily="18" charset="0"/>
                                      </a:rPr>
                                    </m:ctrlPr>
                                  </m:fPr>
                                  <m:num>
                                    <m:r>
                                      <a:rPr lang="en-US" sz="1800" i="1">
                                        <a:latin typeface="Cambria Math" panose="02040503050406030204" pitchFamily="18" charset="0"/>
                                      </a:rPr>
                                      <m:t>𝜃</m:t>
                                    </m:r>
                                  </m:num>
                                  <m:den>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𝑥</m:t>
                                            </m:r>
                                          </m:e>
                                          <m:sub>
                                            <m:r>
                                              <a:rPr lang="en-US" sz="1800" i="1">
                                                <a:latin typeface="Cambria Math" panose="02040503050406030204" pitchFamily="18" charset="0"/>
                                              </a:rPr>
                                              <m:t>𝑐𝑜𝑛𝑡𝑒𝑥𝑡</m:t>
                                            </m:r>
                                          </m:sub>
                                          <m:sup>
                                            <m:r>
                                              <a:rPr lang="en-US" sz="1800" i="1">
                                                <a:latin typeface="Cambria Math" panose="02040503050406030204" pitchFamily="18" charset="0"/>
                                              </a:rPr>
                                              <m:t>𝑚𝑎𝑥</m:t>
                                            </m:r>
                                          </m:sup>
                                        </m:sSubSup>
                                        <m:r>
                                          <a:rPr lang="en-US" sz="1800" i="1">
                                            <a:latin typeface="Cambria Math" panose="02040503050406030204" pitchFamily="18" charset="0"/>
                                          </a:rPr>
                                          <m:t>+</m:t>
                                        </m:r>
                                        <m:r>
                                          <a:rPr lang="en-US" sz="1800" i="1">
                                            <a:latin typeface="Cambria Math" panose="02040503050406030204" pitchFamily="18" charset="0"/>
                                          </a:rPr>
                                          <m:t>𝜀</m:t>
                                        </m:r>
                                      </m:e>
                                    </m:d>
                                  </m:den>
                                </m:f>
                                <m:r>
                                  <a:rPr lang="en-US" sz="1800" i="1">
                                    <a:latin typeface="Cambria Math" panose="02040503050406030204" pitchFamily="18" charset="0"/>
                                  </a:rPr>
                                  <m:t> </m:t>
                                </m:r>
                                <m:r>
                                  <a:rPr lang="en-US" sz="1800" i="1">
                                    <a:latin typeface="Cambria Math" panose="02040503050406030204" pitchFamily="18" charset="0"/>
                                  </a:rPr>
                                  <m:t>𝑓𝑜𝑟</m:t>
                                </m:r>
                                <m:r>
                                  <a:rPr lang="en-US" sz="1800" i="1">
                                    <a:latin typeface="Cambria Math" panose="02040503050406030204" pitchFamily="18" charset="0"/>
                                  </a:rPr>
                                  <m:t> </m:t>
                                </m:r>
                                <m:r>
                                  <a:rPr lang="en-US" sz="1800" i="1">
                                    <a:latin typeface="Cambria Math" panose="02040503050406030204" pitchFamily="18" charset="0"/>
                                  </a:rPr>
                                  <m:t>𝑡h𝑒</m:t>
                                </m:r>
                                <m:r>
                                  <a:rPr lang="en-US" sz="1800" i="1">
                                    <a:latin typeface="Cambria Math" panose="02040503050406030204" pitchFamily="18" charset="0"/>
                                  </a:rPr>
                                  <m:t> </m:t>
                                </m:r>
                                <m:r>
                                  <a:rPr lang="en-US" sz="1800" i="1">
                                    <a:latin typeface="Cambria Math" panose="02040503050406030204" pitchFamily="18" charset="0"/>
                                  </a:rPr>
                                  <m:t>𝑝𝑟𝑒𝑚𝑎𝑡𝑢𝑟𝑒</m:t>
                                </m:r>
                                <m:r>
                                  <a:rPr lang="en-US" sz="1800" i="1">
                                    <a:latin typeface="Cambria Math" panose="02040503050406030204" pitchFamily="18" charset="0"/>
                                  </a:rPr>
                                  <m:t> </m:t>
                                </m:r>
                                <m:r>
                                  <a:rPr lang="en-US" sz="1800" i="1">
                                    <a:latin typeface="Cambria Math" panose="02040503050406030204" pitchFamily="18" charset="0"/>
                                  </a:rPr>
                                  <m:t>𝑎𝑐𝑡𝑖𝑣𝑎𝑡𝑖𝑜𝑛𝑠</m:t>
                                </m:r>
                                <m:r>
                                  <a:rPr lang="en-US" sz="1800" i="1">
                                    <a:latin typeface="Cambria Math" panose="02040503050406030204" pitchFamily="18" charset="0"/>
                                  </a:rPr>
                                  <m:t>    </m:t>
                                </m:r>
                              </m:e>
                            </m:mr>
                          </m:m>
                        </m:e>
                      </m:d>
                    </m:oMath>
                  </m:oMathPara>
                </a14:m>
                <a:endParaRPr lang="en-US" sz="1800" dirty="0" smtClean="0"/>
              </a:p>
              <a:p>
                <a:pPr lvl="0"/>
                <a:endParaRPr lang="en-US" sz="800" dirty="0" smtClean="0"/>
              </a:p>
              <a:p>
                <a:pPr lvl="0"/>
                <a:endParaRPr lang="en-US" sz="800" dirty="0" smtClean="0"/>
              </a:p>
              <a:p>
                <a:pPr lvl="0"/>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𝑚</m:t>
                      </m:r>
                      <m:r>
                        <a:rPr lang="en-US" sz="1800" i="1">
                          <a:latin typeface="Cambria Math" panose="02040503050406030204" pitchFamily="18" charset="0"/>
                        </a:rPr>
                        <m:t>=</m:t>
                      </m:r>
                      <m:r>
                        <a:rPr lang="en-US" sz="1800" i="1">
                          <a:latin typeface="Cambria Math" panose="02040503050406030204" pitchFamily="18" charset="0"/>
                        </a:rPr>
                        <m:t>𝑚</m:t>
                      </m:r>
                      <m:r>
                        <a:rPr lang="en-US" sz="1800" i="1">
                          <a:latin typeface="Cambria Math" panose="02040503050406030204" pitchFamily="18" charset="0"/>
                        </a:rPr>
                        <m:t>∙</m:t>
                      </m:r>
                      <m:r>
                        <a:rPr lang="en-US" sz="1800" i="1">
                          <a:latin typeface="Cambria Math" panose="02040503050406030204" pitchFamily="18" charset="0"/>
                        </a:rPr>
                        <m:t>𝛾</m:t>
                      </m:r>
                    </m:oMath>
                  </m:oMathPara>
                </a14:m>
                <a:endParaRPr lang="pl-PL" sz="1800" dirty="0" smtClean="0"/>
              </a:p>
              <a:p>
                <a:pPr lvl="0"/>
                <a:endParaRPr lang="pl-PL" sz="800" dirty="0"/>
              </a:p>
              <a:p>
                <a:pPr lvl="0"/>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𝑤</m:t>
                      </m:r>
                      <m:r>
                        <a:rPr lang="en-US" sz="1800" i="1">
                          <a:latin typeface="Cambria Math" panose="02040503050406030204" pitchFamily="18" charset="0"/>
                        </a:rPr>
                        <m:t>=</m:t>
                      </m:r>
                      <m:r>
                        <a:rPr lang="en-US" sz="1800" i="1">
                          <a:latin typeface="Cambria Math" panose="02040503050406030204" pitchFamily="18" charset="0"/>
                        </a:rPr>
                        <m:t>𝑐</m:t>
                      </m:r>
                      <m:r>
                        <a:rPr lang="en-US" sz="1800" i="1">
                          <a:latin typeface="Cambria Math" panose="02040503050406030204" pitchFamily="18" charset="0"/>
                        </a:rPr>
                        <m:t>∙</m:t>
                      </m:r>
                      <m:r>
                        <a:rPr lang="en-US" sz="1800" i="1">
                          <a:latin typeface="Cambria Math" panose="02040503050406030204" pitchFamily="18" charset="0"/>
                        </a:rPr>
                        <m:t>𝑝</m:t>
                      </m:r>
                      <m:r>
                        <a:rPr lang="en-US" sz="1800" i="1">
                          <a:latin typeface="Cambria Math" panose="02040503050406030204" pitchFamily="18" charset="0"/>
                        </a:rPr>
                        <m:t>∙</m:t>
                      </m:r>
                      <m:r>
                        <a:rPr lang="en-US" sz="1800" i="1">
                          <a:latin typeface="Cambria Math" panose="02040503050406030204" pitchFamily="18" charset="0"/>
                        </a:rPr>
                        <m:t>𝑚</m:t>
                      </m:r>
                    </m:oMath>
                  </m:oMathPara>
                </a14:m>
                <a:endParaRPr lang="en-US" sz="1800" dirty="0" smtClean="0"/>
              </a:p>
              <a:p>
                <a:pPr lvl="0"/>
                <a:endParaRPr lang="en-US" sz="800" dirty="0"/>
              </a:p>
              <a:p>
                <a:pPr lvl="0"/>
                <a:r>
                  <a:rPr lang="en-US" sz="1800" dirty="0" smtClean="0"/>
                  <a:t>The multiplication factors of the incorrect activations must be deceased to operate on the right stimulation context of the next neurons of the recalled training sequence.</a:t>
                </a:r>
              </a:p>
            </p:txBody>
          </p:sp>
        </mc:Choice>
        <mc:Fallback xmlns="">
          <p:sp>
            <p:nvSpPr>
              <p:cNvPr id="2" name="pole tekstowe 1"/>
              <p:cNvSpPr txBox="1">
                <a:spLocks noRot="1" noChangeAspect="1" noMove="1" noResize="1" noEditPoints="1" noAdjustHandles="1" noChangeArrowheads="1" noChangeShapeType="1" noTextEdit="1"/>
              </p:cNvSpPr>
              <p:nvPr/>
            </p:nvSpPr>
            <p:spPr>
              <a:xfrm>
                <a:off x="899592" y="1289787"/>
                <a:ext cx="7344816" cy="4177106"/>
              </a:xfrm>
              <a:prstGeom prst="rect">
                <a:avLst/>
              </a:prstGeom>
              <a:blipFill rotWithShape="0">
                <a:blip r:embed="rId4"/>
                <a:stretch>
                  <a:fillRect l="-748" t="-876" b="-2044"/>
                </a:stretch>
              </a:blipFill>
            </p:spPr>
            <p:txBody>
              <a:bodyPr/>
              <a:lstStyle/>
              <a:p>
                <a:r>
                  <a:rPr lang="en-US">
                    <a:noFill/>
                  </a:rPr>
                  <a:t> </a:t>
                </a:r>
              </a:p>
            </p:txBody>
          </p:sp>
        </mc:Fallback>
      </mc:AlternateContent>
    </p:spTree>
    <p:extLst>
      <p:ext uri="{BB962C8B-B14F-4D97-AF65-F5344CB8AC3E}">
        <p14:creationId xmlns:p14="http://schemas.microsoft.com/office/powerpoint/2010/main" val="28615632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Prostokąt zaokrąglony 3"/>
          <p:cNvSpPr/>
          <p:nvPr/>
        </p:nvSpPr>
        <p:spPr>
          <a:xfrm>
            <a:off x="611560" y="1124744"/>
            <a:ext cx="7920880" cy="4608512"/>
          </a:xfrm>
          <a:prstGeom prst="roundRect">
            <a:avLst/>
          </a:prstGeom>
          <a:solidFill>
            <a:srgbClr val="F9FBE9"/>
          </a:solidFill>
          <a:ln>
            <a:solidFill>
              <a:srgbClr val="E1B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23" name="Tytuł 1"/>
          <p:cNvSpPr>
            <a:spLocks noGrp="1"/>
          </p:cNvSpPr>
          <p:nvPr>
            <p:ph type="title"/>
          </p:nvPr>
        </p:nvSpPr>
        <p:spPr>
          <a:xfrm>
            <a:off x="1835696" y="188640"/>
            <a:ext cx="5400600" cy="811252"/>
          </a:xfrm>
        </p:spPr>
        <p:txBody>
          <a:bodyPr>
            <a:noAutofit/>
          </a:bodyPr>
          <a:lstStyle/>
          <a:p>
            <a:pPr algn="ctr"/>
            <a:r>
              <a:rPr lang="en-US" sz="3200" b="1" dirty="0" smtClean="0">
                <a:solidFill>
                  <a:srgbClr val="E7DFD8"/>
                </a:solidFill>
                <a:effectLst>
                  <a:outerShdw blurRad="38100" dist="38100" dir="2700000" algn="tl">
                    <a:srgbClr val="000000">
                      <a:alpha val="43137"/>
                    </a:srgbClr>
                  </a:outerShdw>
                </a:effectLst>
                <a:latin typeface="Cambria" panose="02040503050406030204" pitchFamily="18" charset="0"/>
              </a:rPr>
              <a:t>Strengthening Operation</a:t>
            </a:r>
            <a:endParaRPr lang="en-US" sz="3200" b="1" dirty="0">
              <a:solidFill>
                <a:srgbClr val="E7DFD8"/>
              </a:solidFill>
              <a:effectLst>
                <a:outerShdw blurRad="38100" dist="38100" dir="2700000" algn="tl">
                  <a:srgbClr val="000000">
                    <a:alpha val="43137"/>
                  </a:srgbClr>
                </a:outerShdw>
              </a:effectLst>
              <a:latin typeface="Cambria" panose="02040503050406030204" pitchFamily="18" charset="0"/>
            </a:endParaRPr>
          </a:p>
        </p:txBody>
      </p:sp>
      <p:sp>
        <p:nvSpPr>
          <p:cNvPr id="24" name="Tytuł 1"/>
          <p:cNvSpPr txBox="1">
            <a:spLocks/>
          </p:cNvSpPr>
          <p:nvPr/>
        </p:nvSpPr>
        <p:spPr>
          <a:xfrm>
            <a:off x="1403648" y="5767918"/>
            <a:ext cx="6336704" cy="97345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sz="2200" dirty="0" smtClean="0">
                <a:solidFill>
                  <a:srgbClr val="E7DFD8"/>
                </a:solidFill>
                <a:effectLst>
                  <a:outerShdw blurRad="38100" dist="38100" dir="2700000" algn="tl">
                    <a:srgbClr val="000000">
                      <a:alpha val="43137"/>
                    </a:srgbClr>
                  </a:outerShdw>
                </a:effectLst>
                <a:latin typeface="Cambria" panose="02040503050406030204" pitchFamily="18" charset="0"/>
              </a:rPr>
              <a:t>Strengthening operations allows for recalling of</a:t>
            </a:r>
            <a:br>
              <a:rPr lang="en-US" sz="2200" dirty="0" smtClean="0">
                <a:solidFill>
                  <a:srgbClr val="E7DFD8"/>
                </a:solidFill>
                <a:effectLst>
                  <a:outerShdw blurRad="38100" dist="38100" dir="2700000" algn="tl">
                    <a:srgbClr val="000000">
                      <a:alpha val="43137"/>
                    </a:srgbClr>
                  </a:outerShdw>
                </a:effectLst>
                <a:latin typeface="Cambria" panose="02040503050406030204" pitchFamily="18" charset="0"/>
              </a:rPr>
            </a:br>
            <a:r>
              <a:rPr lang="en-US" sz="2200" dirty="0" smtClean="0">
                <a:solidFill>
                  <a:srgbClr val="E7DFD8"/>
                </a:solidFill>
                <a:effectLst>
                  <a:outerShdw blurRad="38100" dist="38100" dir="2700000" algn="tl">
                    <a:srgbClr val="000000">
                      <a:alpha val="43137"/>
                    </a:srgbClr>
                  </a:outerShdw>
                </a:effectLst>
                <a:latin typeface="Cambria" panose="02040503050406030204" pitchFamily="18" charset="0"/>
              </a:rPr>
              <a:t>the following elements of the training sequences </a:t>
            </a:r>
            <a:br>
              <a:rPr lang="en-US" sz="2200" dirty="0" smtClean="0">
                <a:solidFill>
                  <a:srgbClr val="E7DFD8"/>
                </a:solidFill>
                <a:effectLst>
                  <a:outerShdw blurRad="38100" dist="38100" dir="2700000" algn="tl">
                    <a:srgbClr val="000000">
                      <a:alpha val="43137"/>
                    </a:srgbClr>
                  </a:outerShdw>
                </a:effectLst>
                <a:latin typeface="Cambria" panose="02040503050406030204" pitchFamily="18" charset="0"/>
              </a:rPr>
            </a:br>
            <a:r>
              <a:rPr lang="en-US" sz="2200" dirty="0" smtClean="0">
                <a:solidFill>
                  <a:srgbClr val="E7DFD8"/>
                </a:solidFill>
                <a:effectLst>
                  <a:outerShdw blurRad="38100" dist="38100" dir="2700000" algn="tl">
                    <a:srgbClr val="000000">
                      <a:alpha val="43137"/>
                    </a:srgbClr>
                  </a:outerShdw>
                </a:effectLst>
                <a:latin typeface="Cambria" panose="02040503050406030204" pitchFamily="18" charset="0"/>
              </a:rPr>
              <a:t>when the stimulation context is unique.</a:t>
            </a:r>
            <a:endParaRPr lang="en-US" sz="2200" dirty="0">
              <a:solidFill>
                <a:srgbClr val="E7DFD8"/>
              </a:solidFill>
              <a:effectLst>
                <a:outerShdw blurRad="38100" dist="38100" dir="2700000" algn="tl">
                  <a:srgbClr val="000000">
                    <a:alpha val="43137"/>
                  </a:srgbClr>
                </a:outerShdw>
              </a:effectLst>
              <a:latin typeface="Cambria" panose="02040503050406030204" pitchFamily="18" charset="0"/>
            </a:endParaRPr>
          </a:p>
        </p:txBody>
      </p:sp>
      <mc:AlternateContent xmlns:mc="http://schemas.openxmlformats.org/markup-compatibility/2006" xmlns:a14="http://schemas.microsoft.com/office/drawing/2010/main">
        <mc:Choice Requires="a14">
          <p:sp>
            <p:nvSpPr>
              <p:cNvPr id="2" name="pole tekstowe 1"/>
              <p:cNvSpPr txBox="1"/>
              <p:nvPr/>
            </p:nvSpPr>
            <p:spPr>
              <a:xfrm>
                <a:off x="899592" y="1299792"/>
                <a:ext cx="7344816" cy="4278415"/>
              </a:xfrm>
              <a:prstGeom prst="rect">
                <a:avLst/>
              </a:prstGeom>
              <a:noFill/>
            </p:spPr>
            <p:txBody>
              <a:bodyPr wrap="square" rtlCol="0">
                <a:spAutoFit/>
              </a:bodyPr>
              <a:lstStyle/>
              <a:p>
                <a:pPr lvl="0"/>
                <a:r>
                  <a:rPr lang="en-US" sz="1800" b="1" dirty="0" smtClean="0"/>
                  <a:t>The strengthening operation </a:t>
                </a:r>
                <a:r>
                  <a:rPr lang="en-US" sz="1800" dirty="0" smtClean="0"/>
                  <a:t>defines how the multiplication factor </a:t>
                </a:r>
                <a:r>
                  <a:rPr lang="en-US" sz="1800" i="1" dirty="0"/>
                  <a:t>m</a:t>
                </a:r>
                <a:r>
                  <a:rPr lang="en-US" sz="1800" dirty="0" smtClean="0"/>
                  <a:t> increases when a neuron is not activated in the right context of </a:t>
                </a:r>
                <a:r>
                  <a:rPr lang="pl-PL" sz="1800" dirty="0" smtClean="0"/>
                  <a:t/>
                </a:r>
                <a:br>
                  <a:rPr lang="pl-PL" sz="1800" dirty="0" smtClean="0"/>
                </a:br>
                <a:r>
                  <a:rPr lang="en-US" sz="1800" dirty="0" smtClean="0"/>
                  <a:t>all predecessor of the training sequence or too late:</a:t>
                </a:r>
              </a:p>
              <a:p>
                <a:pPr lvl="0"/>
                <a:endParaRPr lang="en-US" sz="1800" dirty="0" smtClean="0"/>
              </a:p>
              <a:p>
                <a:pPr lvl="0"/>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𝛾</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𝜃</m:t>
                          </m:r>
                        </m:num>
                        <m:den>
                          <m:sSubSup>
                            <m:sSubSupPr>
                              <m:ctrlPr>
                                <a:rPr lang="en-US" sz="1800" i="1">
                                  <a:latin typeface="Cambria Math" panose="02040503050406030204" pitchFamily="18" charset="0"/>
                                </a:rPr>
                              </m:ctrlPr>
                            </m:sSubSupPr>
                            <m:e>
                              <m:r>
                                <a:rPr lang="en-US" sz="1800" i="1">
                                  <a:latin typeface="Cambria Math" panose="02040503050406030204" pitchFamily="18" charset="0"/>
                                </a:rPr>
                                <m:t>𝑥</m:t>
                              </m:r>
                            </m:e>
                            <m:sub>
                              <m:r>
                                <a:rPr lang="en-US" sz="1800" i="1">
                                  <a:latin typeface="Cambria Math" panose="02040503050406030204" pitchFamily="18" charset="0"/>
                                </a:rPr>
                                <m:t>𝑎𝑙𝑙</m:t>
                              </m:r>
                            </m:sub>
                            <m:sup>
                              <m:r>
                                <a:rPr lang="en-US" sz="1800" i="1">
                                  <a:latin typeface="Cambria Math" panose="02040503050406030204" pitchFamily="18" charset="0"/>
                                </a:rPr>
                                <m:t>𝑚𝑎𝑥</m:t>
                              </m:r>
                            </m:sup>
                          </m:sSubSup>
                          <m:r>
                            <a:rPr lang="en-US" sz="1800" i="1">
                              <a:latin typeface="Cambria Math" panose="02040503050406030204" pitchFamily="18" charset="0"/>
                            </a:rPr>
                            <m:t>−</m:t>
                          </m:r>
                          <m:r>
                            <a:rPr lang="en-US" sz="1800" i="1">
                              <a:latin typeface="Cambria Math" panose="02040503050406030204" pitchFamily="18" charset="0"/>
                            </a:rPr>
                            <m:t>𝜀</m:t>
                          </m:r>
                        </m:den>
                      </m:f>
                    </m:oMath>
                  </m:oMathPara>
                </a14:m>
                <a:endParaRPr lang="en-US" sz="1800" dirty="0" smtClean="0"/>
              </a:p>
              <a:p>
                <a:pPr lvl="0"/>
                <a:endParaRPr lang="en-US" sz="1800" dirty="0" smtClean="0"/>
              </a:p>
              <a:p>
                <a:pPr lvl="0"/>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𝑚</m:t>
                      </m:r>
                      <m:r>
                        <a:rPr lang="en-US" sz="1800" i="1">
                          <a:latin typeface="Cambria Math" panose="02040503050406030204" pitchFamily="18" charset="0"/>
                        </a:rPr>
                        <m:t>=</m:t>
                      </m:r>
                      <m:r>
                        <a:rPr lang="en-US" sz="1800" i="1">
                          <a:latin typeface="Cambria Math" panose="02040503050406030204" pitchFamily="18" charset="0"/>
                        </a:rPr>
                        <m:t>𝑚</m:t>
                      </m:r>
                      <m:r>
                        <a:rPr lang="en-US" sz="1800" i="1">
                          <a:latin typeface="Cambria Math" panose="02040503050406030204" pitchFamily="18" charset="0"/>
                        </a:rPr>
                        <m:t>∙</m:t>
                      </m:r>
                      <m:r>
                        <a:rPr lang="en-US" sz="1800" i="1">
                          <a:latin typeface="Cambria Math" panose="02040503050406030204" pitchFamily="18" charset="0"/>
                        </a:rPr>
                        <m:t>𝛾</m:t>
                      </m:r>
                    </m:oMath>
                  </m:oMathPara>
                </a14:m>
                <a:endParaRPr lang="en-US" sz="1800" dirty="0" smtClean="0"/>
              </a:p>
              <a:p>
                <a:pPr lvl="0"/>
                <a:endParaRPr lang="en-US" sz="1800" dirty="0"/>
              </a:p>
              <a:p>
                <a:pPr lvl="0"/>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𝑤</m:t>
                      </m:r>
                      <m:r>
                        <a:rPr lang="en-US" sz="1800" i="1">
                          <a:latin typeface="Cambria Math" panose="02040503050406030204" pitchFamily="18" charset="0"/>
                        </a:rPr>
                        <m:t>=</m:t>
                      </m:r>
                      <m:r>
                        <a:rPr lang="en-US" sz="1800" i="1">
                          <a:latin typeface="Cambria Math" panose="02040503050406030204" pitchFamily="18" charset="0"/>
                        </a:rPr>
                        <m:t>𝑐</m:t>
                      </m:r>
                      <m:r>
                        <a:rPr lang="en-US" sz="1800" i="1">
                          <a:latin typeface="Cambria Math" panose="02040503050406030204" pitchFamily="18" charset="0"/>
                        </a:rPr>
                        <m:t>∙</m:t>
                      </m:r>
                      <m:r>
                        <a:rPr lang="en-US" sz="1800" i="1">
                          <a:latin typeface="Cambria Math" panose="02040503050406030204" pitchFamily="18" charset="0"/>
                        </a:rPr>
                        <m:t>𝑝</m:t>
                      </m:r>
                      <m:r>
                        <a:rPr lang="en-US" sz="1800" i="1">
                          <a:latin typeface="Cambria Math" panose="02040503050406030204" pitchFamily="18" charset="0"/>
                        </a:rPr>
                        <m:t>∙</m:t>
                      </m:r>
                      <m:r>
                        <a:rPr lang="en-US" sz="1800" i="1">
                          <a:latin typeface="Cambria Math" panose="02040503050406030204" pitchFamily="18" charset="0"/>
                        </a:rPr>
                        <m:t>𝑚</m:t>
                      </m:r>
                    </m:oMath>
                  </m:oMathPara>
                </a14:m>
                <a:endParaRPr lang="en-US" sz="1800" dirty="0" smtClean="0"/>
              </a:p>
              <a:p>
                <a:pPr lvl="0"/>
                <a:endParaRPr lang="en-US" sz="1800" dirty="0"/>
              </a:p>
              <a:p>
                <a:pPr lvl="0"/>
                <a:r>
                  <a:rPr lang="en-US" sz="1800" b="1" dirty="0" smtClean="0"/>
                  <a:t>The </a:t>
                </a:r>
                <a:r>
                  <a:rPr lang="en-US" sz="1800" b="1" dirty="0"/>
                  <a:t>strengthening operation </a:t>
                </a:r>
                <a:r>
                  <a:rPr lang="en-US" sz="1800" dirty="0" smtClean="0"/>
                  <a:t>always tries to achieve stimulation of </a:t>
                </a:r>
                <a:br>
                  <a:rPr lang="en-US" sz="1800" dirty="0" smtClean="0"/>
                </a:br>
                <a:r>
                  <a:rPr lang="en-US" sz="1800" dirty="0" smtClean="0"/>
                  <a:t>the next sequence element. However, sometimes it is not beneficial </a:t>
                </a:r>
                <a:br>
                  <a:rPr lang="en-US" sz="1800" dirty="0" smtClean="0"/>
                </a:br>
                <a:r>
                  <a:rPr lang="en-US" sz="1800" dirty="0" smtClean="0"/>
                  <a:t>if the initial context is not unique, e.g. there are few training sequences which start from the same subsequences of elements.</a:t>
                </a:r>
              </a:p>
            </p:txBody>
          </p:sp>
        </mc:Choice>
        <mc:Fallback xmlns="">
          <p:sp>
            <p:nvSpPr>
              <p:cNvPr id="2" name="pole tekstowe 1"/>
              <p:cNvSpPr txBox="1">
                <a:spLocks noRot="1" noChangeAspect="1" noMove="1" noResize="1" noEditPoints="1" noAdjustHandles="1" noChangeArrowheads="1" noChangeShapeType="1" noTextEdit="1"/>
              </p:cNvSpPr>
              <p:nvPr/>
            </p:nvSpPr>
            <p:spPr>
              <a:xfrm>
                <a:off x="899592" y="1299792"/>
                <a:ext cx="7344816" cy="4278415"/>
              </a:xfrm>
              <a:prstGeom prst="rect">
                <a:avLst/>
              </a:prstGeom>
              <a:blipFill rotWithShape="0">
                <a:blip r:embed="rId4"/>
                <a:stretch>
                  <a:fillRect l="-748" t="-712" r="-1080" b="-1425"/>
                </a:stretch>
              </a:blipFill>
            </p:spPr>
            <p:txBody>
              <a:bodyPr/>
              <a:lstStyle/>
              <a:p>
                <a:r>
                  <a:rPr lang="en-US">
                    <a:noFill/>
                  </a:rPr>
                  <a:t> </a:t>
                </a:r>
              </a:p>
            </p:txBody>
          </p:sp>
        </mc:Fallback>
      </mc:AlternateContent>
    </p:spTree>
    <p:extLst>
      <p:ext uri="{BB962C8B-B14F-4D97-AF65-F5344CB8AC3E}">
        <p14:creationId xmlns:p14="http://schemas.microsoft.com/office/powerpoint/2010/main" val="38187706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Tytuł 1"/>
          <p:cNvSpPr>
            <a:spLocks noGrp="1"/>
          </p:cNvSpPr>
          <p:nvPr>
            <p:ph type="title"/>
          </p:nvPr>
        </p:nvSpPr>
        <p:spPr>
          <a:xfrm>
            <a:off x="1835696" y="188640"/>
            <a:ext cx="5400600" cy="504056"/>
          </a:xfrm>
        </p:spPr>
        <p:txBody>
          <a:bodyPr>
            <a:noAutofit/>
          </a:bodyPr>
          <a:lstStyle/>
          <a:p>
            <a:pPr algn="ctr"/>
            <a:r>
              <a:rPr lang="en-US" sz="3200" b="1" dirty="0" smtClean="0">
                <a:solidFill>
                  <a:srgbClr val="E7DFD8"/>
                </a:solidFill>
                <a:effectLst>
                  <a:outerShdw blurRad="38100" dist="38100" dir="2700000" algn="tl">
                    <a:srgbClr val="000000">
                      <a:alpha val="43137"/>
                    </a:srgbClr>
                  </a:outerShdw>
                </a:effectLst>
                <a:latin typeface="Cambria" panose="02040503050406030204" pitchFamily="18" charset="0"/>
              </a:rPr>
              <a:t>Experimental Results</a:t>
            </a:r>
            <a:endParaRPr lang="en-US" sz="3200" b="1" dirty="0">
              <a:solidFill>
                <a:srgbClr val="E7DFD8"/>
              </a:solidFill>
              <a:effectLst>
                <a:outerShdw blurRad="38100" dist="38100" dir="2700000" algn="tl">
                  <a:srgbClr val="000000">
                    <a:alpha val="43137"/>
                  </a:srgbClr>
                </a:outerShdw>
              </a:effectLst>
              <a:latin typeface="Cambria" panose="02040503050406030204" pitchFamily="18" charset="0"/>
            </a:endParaRPr>
          </a:p>
        </p:txBody>
      </p:sp>
      <p:pic>
        <p:nvPicPr>
          <p:cNvPr id="5" name="Obraz 4"/>
          <p:cNvPicPr>
            <a:picLocks noChangeAspect="1"/>
          </p:cNvPicPr>
          <p:nvPr/>
        </p:nvPicPr>
        <p:blipFill>
          <a:blip r:embed="rId4"/>
          <a:stretch>
            <a:fillRect/>
          </a:stretch>
        </p:blipFill>
        <p:spPr>
          <a:xfrm>
            <a:off x="1979712" y="692696"/>
            <a:ext cx="4570404" cy="5805264"/>
          </a:xfrm>
          <a:prstGeom prst="rect">
            <a:avLst/>
          </a:prstGeom>
        </p:spPr>
      </p:pic>
      <p:sp>
        <p:nvSpPr>
          <p:cNvPr id="8" name="Tytuł 1"/>
          <p:cNvSpPr txBox="1">
            <a:spLocks/>
          </p:cNvSpPr>
          <p:nvPr/>
        </p:nvSpPr>
        <p:spPr>
          <a:xfrm>
            <a:off x="28019" y="1700808"/>
            <a:ext cx="1913585" cy="345638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sz="2000" b="1" dirty="0" smtClean="0">
                <a:solidFill>
                  <a:schemeClr val="bg1">
                    <a:lumMod val="95000"/>
                  </a:schemeClr>
                </a:solidFill>
                <a:effectLst>
                  <a:outerShdw blurRad="38100" dist="38100" dir="2700000" algn="tl">
                    <a:srgbClr val="000000">
                      <a:alpha val="43137"/>
                    </a:srgbClr>
                  </a:outerShdw>
                </a:effectLst>
              </a:rPr>
              <a:t>The achieved results confirm that the proposed tuning process is beneficial and produce better</a:t>
            </a:r>
            <a:r>
              <a:rPr lang="pl-PL" sz="2000" b="1" dirty="0" smtClean="0">
                <a:solidFill>
                  <a:schemeClr val="bg1">
                    <a:lumMod val="95000"/>
                  </a:schemeClr>
                </a:solidFill>
                <a:effectLst>
                  <a:outerShdw blurRad="38100" dist="38100" dir="2700000" algn="tl">
                    <a:srgbClr val="000000">
                      <a:alpha val="43137"/>
                    </a:srgbClr>
                  </a:outerShdw>
                </a:effectLst>
              </a:rPr>
              <a:t>-</a:t>
            </a:r>
            <a:r>
              <a:rPr lang="en-US" sz="2000" b="1" dirty="0" smtClean="0">
                <a:solidFill>
                  <a:schemeClr val="bg1">
                    <a:lumMod val="95000"/>
                  </a:schemeClr>
                </a:solidFill>
                <a:effectLst>
                  <a:outerShdw blurRad="38100" dist="38100" dir="2700000" algn="tl">
                    <a:srgbClr val="000000">
                      <a:alpha val="43137"/>
                    </a:srgbClr>
                  </a:outerShdw>
                </a:effectLst>
              </a:rPr>
              <a:t>adapted weights allowing to achieved better recalls from the ANAGK network.</a:t>
            </a:r>
            <a:endParaRPr lang="en-US" sz="2200" b="1" dirty="0">
              <a:solidFill>
                <a:schemeClr val="bg1">
                  <a:lumMod val="95000"/>
                </a:schemeClr>
              </a:solidFill>
              <a:effectLst>
                <a:outerShdw blurRad="38100" dist="38100" dir="2700000" algn="tl">
                  <a:srgbClr val="000000">
                    <a:alpha val="43137"/>
                  </a:srgbClr>
                </a:outerShdw>
              </a:effectLst>
              <a:latin typeface="Cambria" panose="02040503050406030204" pitchFamily="18" charset="0"/>
            </a:endParaRPr>
          </a:p>
        </p:txBody>
      </p:sp>
      <p:sp>
        <p:nvSpPr>
          <p:cNvPr id="9" name="Tytuł 1"/>
          <p:cNvSpPr txBox="1">
            <a:spLocks/>
          </p:cNvSpPr>
          <p:nvPr/>
        </p:nvSpPr>
        <p:spPr>
          <a:xfrm>
            <a:off x="6588224" y="908720"/>
            <a:ext cx="2414372" cy="489654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lnSpc>
                <a:spcPct val="80000"/>
              </a:lnSpc>
              <a:spcAft>
                <a:spcPts val="0"/>
              </a:spcAft>
            </a:pPr>
            <a:r>
              <a:rPr lang="pl-PL" sz="1400" b="1" i="1" dirty="0" smtClean="0">
                <a:solidFill>
                  <a:schemeClr val="accent5">
                    <a:lumMod val="20000"/>
                    <a:lumOff val="80000"/>
                  </a:schemeClr>
                </a:solidFill>
              </a:rPr>
              <a:t>TRAINING DATA SET:</a:t>
            </a:r>
          </a:p>
          <a:p>
            <a:pPr fontAlgn="auto">
              <a:lnSpc>
                <a:spcPct val="80000"/>
              </a:lnSpc>
              <a:spcAft>
                <a:spcPts val="0"/>
              </a:spcAft>
            </a:pPr>
            <a:r>
              <a:rPr lang="en-US" sz="1400" b="1" i="1" dirty="0" smtClean="0">
                <a:solidFill>
                  <a:schemeClr val="accent5">
                    <a:lumMod val="20000"/>
                    <a:lumOff val="80000"/>
                  </a:schemeClr>
                </a:solidFill>
              </a:rPr>
              <a:t>I </a:t>
            </a:r>
            <a:r>
              <a:rPr lang="en-US" sz="1400" b="1" i="1" dirty="0">
                <a:solidFill>
                  <a:schemeClr val="accent5">
                    <a:lumMod val="20000"/>
                    <a:lumOff val="80000"/>
                  </a:schemeClr>
                </a:solidFill>
              </a:rPr>
              <a:t>have a monkey.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My </a:t>
            </a:r>
            <a:r>
              <a:rPr lang="en-US" sz="1400" b="1" i="1" dirty="0">
                <a:solidFill>
                  <a:schemeClr val="accent5">
                    <a:lumMod val="20000"/>
                    <a:lumOff val="80000"/>
                  </a:schemeClr>
                </a:solidFill>
              </a:rPr>
              <a:t>monkey is very small.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It </a:t>
            </a:r>
            <a:r>
              <a:rPr lang="en-US" sz="1400" b="1" i="1" dirty="0">
                <a:solidFill>
                  <a:schemeClr val="accent5">
                    <a:lumMod val="20000"/>
                    <a:lumOff val="80000"/>
                  </a:schemeClr>
                </a:solidFill>
              </a:rPr>
              <a:t>is very lovely.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It </a:t>
            </a:r>
            <a:r>
              <a:rPr lang="en-US" sz="1400" b="1" i="1" dirty="0">
                <a:solidFill>
                  <a:schemeClr val="accent5">
                    <a:lumMod val="20000"/>
                    <a:lumOff val="80000"/>
                  </a:schemeClr>
                </a:solidFill>
              </a:rPr>
              <a:t>likes to sit on my head.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It </a:t>
            </a:r>
            <a:r>
              <a:rPr lang="en-US" sz="1400" b="1" i="1" dirty="0">
                <a:solidFill>
                  <a:schemeClr val="accent5">
                    <a:lumMod val="20000"/>
                    <a:lumOff val="80000"/>
                  </a:schemeClr>
                </a:solidFill>
              </a:rPr>
              <a:t>can jump very </a:t>
            </a:r>
            <a:r>
              <a:rPr lang="en-US" sz="1400" b="1" i="1" dirty="0" smtClean="0">
                <a:solidFill>
                  <a:schemeClr val="accent5">
                    <a:lumMod val="20000"/>
                    <a:lumOff val="80000"/>
                  </a:schemeClr>
                </a:solidFill>
              </a:rPr>
              <a:t>quickly.</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It </a:t>
            </a:r>
            <a:r>
              <a:rPr lang="en-US" sz="1400" b="1" i="1" dirty="0">
                <a:solidFill>
                  <a:schemeClr val="accent5">
                    <a:lumMod val="20000"/>
                    <a:lumOff val="80000"/>
                  </a:schemeClr>
                </a:solidFill>
              </a:rPr>
              <a:t>is also very clever.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It </a:t>
            </a:r>
            <a:r>
              <a:rPr lang="en-US" sz="1400" b="1" i="1" dirty="0">
                <a:solidFill>
                  <a:schemeClr val="accent5">
                    <a:lumMod val="20000"/>
                    <a:lumOff val="80000"/>
                  </a:schemeClr>
                </a:solidFill>
              </a:rPr>
              <a:t>learns quickly.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My </a:t>
            </a:r>
            <a:r>
              <a:rPr lang="en-US" sz="1400" b="1" i="1" dirty="0">
                <a:solidFill>
                  <a:schemeClr val="accent5">
                    <a:lumMod val="20000"/>
                    <a:lumOff val="80000"/>
                  </a:schemeClr>
                </a:solidFill>
              </a:rPr>
              <a:t>monkey is lovely.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I </a:t>
            </a:r>
            <a:r>
              <a:rPr lang="en-US" sz="1400" b="1" i="1" dirty="0">
                <a:solidFill>
                  <a:schemeClr val="accent5">
                    <a:lumMod val="20000"/>
                    <a:lumOff val="80000"/>
                  </a:schemeClr>
                </a:solidFill>
              </a:rPr>
              <a:t>also have a big cat.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My </a:t>
            </a:r>
            <a:r>
              <a:rPr lang="en-US" sz="1400" b="1" i="1" dirty="0">
                <a:solidFill>
                  <a:schemeClr val="accent5">
                    <a:lumMod val="20000"/>
                    <a:lumOff val="80000"/>
                  </a:schemeClr>
                </a:solidFill>
              </a:rPr>
              <a:t>son also has a monkey.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It </a:t>
            </a:r>
            <a:r>
              <a:rPr lang="en-US" sz="1400" b="1" i="1" dirty="0">
                <a:solidFill>
                  <a:schemeClr val="accent5">
                    <a:lumMod val="20000"/>
                    <a:lumOff val="80000"/>
                  </a:schemeClr>
                </a:solidFill>
              </a:rPr>
              <a:t>likes to sit on his lamp.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I </a:t>
            </a:r>
            <a:r>
              <a:rPr lang="en-US" sz="1400" b="1" i="1" dirty="0">
                <a:solidFill>
                  <a:schemeClr val="accent5">
                    <a:lumMod val="20000"/>
                    <a:lumOff val="80000"/>
                  </a:schemeClr>
                </a:solidFill>
              </a:rPr>
              <a:t>have an old sister.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She </a:t>
            </a:r>
            <a:r>
              <a:rPr lang="en-US" sz="1400" b="1" i="1" dirty="0">
                <a:solidFill>
                  <a:schemeClr val="accent5">
                    <a:lumMod val="20000"/>
                    <a:lumOff val="80000"/>
                  </a:schemeClr>
                </a:solidFill>
              </a:rPr>
              <a:t>is very lovely.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My </a:t>
            </a:r>
            <a:r>
              <a:rPr lang="en-US" sz="1400" b="1" i="1" dirty="0">
                <a:solidFill>
                  <a:schemeClr val="accent5">
                    <a:lumMod val="20000"/>
                    <a:lumOff val="80000"/>
                  </a:schemeClr>
                </a:solidFill>
              </a:rPr>
              <a:t>sister has a small cat.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She </a:t>
            </a:r>
            <a:r>
              <a:rPr lang="en-US" sz="1400" b="1" i="1" dirty="0">
                <a:solidFill>
                  <a:schemeClr val="accent5">
                    <a:lumMod val="20000"/>
                    <a:lumOff val="80000"/>
                  </a:schemeClr>
                </a:solidFill>
              </a:rPr>
              <a:t>likes to sit in the library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and </a:t>
            </a:r>
            <a:r>
              <a:rPr lang="en-US" sz="1400" b="1" i="1" dirty="0">
                <a:solidFill>
                  <a:schemeClr val="accent5">
                    <a:lumMod val="20000"/>
                    <a:lumOff val="80000"/>
                  </a:schemeClr>
                </a:solidFill>
              </a:rPr>
              <a:t>read books.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She </a:t>
            </a:r>
            <a:r>
              <a:rPr lang="en-US" sz="1400" b="1" i="1" dirty="0">
                <a:solidFill>
                  <a:schemeClr val="accent5">
                    <a:lumMod val="20000"/>
                    <a:lumOff val="80000"/>
                  </a:schemeClr>
                </a:solidFill>
              </a:rPr>
              <a:t>quickly learns languages.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My </a:t>
            </a:r>
            <a:r>
              <a:rPr lang="en-US" sz="1400" b="1" i="1" dirty="0">
                <a:solidFill>
                  <a:schemeClr val="accent5">
                    <a:lumMod val="20000"/>
                    <a:lumOff val="80000"/>
                  </a:schemeClr>
                </a:solidFill>
              </a:rPr>
              <a:t>sister has a cat.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It </a:t>
            </a:r>
            <a:r>
              <a:rPr lang="en-US" sz="1400" b="1" i="1" dirty="0">
                <a:solidFill>
                  <a:schemeClr val="accent5">
                    <a:lumMod val="20000"/>
                    <a:lumOff val="80000"/>
                  </a:schemeClr>
                </a:solidFill>
              </a:rPr>
              <a:t>is very small.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You </a:t>
            </a:r>
            <a:r>
              <a:rPr lang="en-US" sz="1400" b="1" i="1" dirty="0">
                <a:solidFill>
                  <a:schemeClr val="accent5">
                    <a:lumMod val="20000"/>
                    <a:lumOff val="80000"/>
                  </a:schemeClr>
                </a:solidFill>
              </a:rPr>
              <a:t>have a cat as well.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It </a:t>
            </a:r>
            <a:r>
              <a:rPr lang="en-US" sz="1400" b="1" i="1" dirty="0">
                <a:solidFill>
                  <a:schemeClr val="accent5">
                    <a:lumMod val="20000"/>
                    <a:lumOff val="80000"/>
                  </a:schemeClr>
                </a:solidFill>
              </a:rPr>
              <a:t>is big.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I </a:t>
            </a:r>
            <a:r>
              <a:rPr lang="en-US" sz="1400" b="1" i="1" dirty="0">
                <a:solidFill>
                  <a:schemeClr val="accent5">
                    <a:lumMod val="20000"/>
                    <a:lumOff val="80000"/>
                  </a:schemeClr>
                </a:solidFill>
              </a:rPr>
              <a:t>have a young brother.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My </a:t>
            </a:r>
            <a:r>
              <a:rPr lang="en-US" sz="1400" b="1" i="1" dirty="0">
                <a:solidFill>
                  <a:schemeClr val="accent5">
                    <a:lumMod val="20000"/>
                    <a:lumOff val="80000"/>
                  </a:schemeClr>
                </a:solidFill>
              </a:rPr>
              <a:t>brother is small.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He </a:t>
            </a:r>
            <a:r>
              <a:rPr lang="en-US" sz="1400" b="1" i="1" dirty="0">
                <a:solidFill>
                  <a:schemeClr val="accent5">
                    <a:lumMod val="20000"/>
                    <a:lumOff val="80000"/>
                  </a:schemeClr>
                </a:solidFill>
              </a:rPr>
              <a:t>has a monkey and dogs.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His </a:t>
            </a:r>
            <a:r>
              <a:rPr lang="en-US" sz="1400" b="1" i="1" dirty="0">
                <a:solidFill>
                  <a:schemeClr val="accent5">
                    <a:lumMod val="20000"/>
                    <a:lumOff val="80000"/>
                  </a:schemeClr>
                </a:solidFill>
              </a:rPr>
              <a:t>monkey is small as well. </a:t>
            </a:r>
            <a:r>
              <a:rPr lang="pl-PL" sz="1400" b="1" i="1" dirty="0" smtClean="0">
                <a:solidFill>
                  <a:schemeClr val="accent5">
                    <a:lumMod val="20000"/>
                    <a:lumOff val="80000"/>
                  </a:schemeClr>
                </a:solidFill>
              </a:rPr>
              <a:t/>
            </a:r>
            <a:br>
              <a:rPr lang="pl-PL" sz="1400" b="1" i="1" dirty="0" smtClean="0">
                <a:solidFill>
                  <a:schemeClr val="accent5">
                    <a:lumMod val="20000"/>
                    <a:lumOff val="80000"/>
                  </a:schemeClr>
                </a:solidFill>
              </a:rPr>
            </a:br>
            <a:r>
              <a:rPr lang="en-US" sz="1400" b="1" i="1" dirty="0" smtClean="0">
                <a:solidFill>
                  <a:schemeClr val="accent5">
                    <a:lumMod val="20000"/>
                    <a:lumOff val="80000"/>
                  </a:schemeClr>
                </a:solidFill>
              </a:rPr>
              <a:t>We </a:t>
            </a:r>
            <a:r>
              <a:rPr lang="en-US" sz="1400" b="1" i="1" dirty="0">
                <a:solidFill>
                  <a:schemeClr val="accent5">
                    <a:lumMod val="20000"/>
                    <a:lumOff val="80000"/>
                  </a:schemeClr>
                </a:solidFill>
              </a:rPr>
              <a:t>have lovely dogs.</a:t>
            </a:r>
            <a:endParaRPr lang="en-US" sz="1600" b="1" dirty="0">
              <a:solidFill>
                <a:schemeClr val="accent5">
                  <a:lumMod val="20000"/>
                  <a:lumOff val="80000"/>
                </a:schemeClr>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38969048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2778" y="0"/>
            <a:ext cx="9146778" cy="6858000"/>
          </a:xfrm>
          <a:prstGeom prst="rect">
            <a:avLst/>
          </a:prstGeom>
          <a:gradFill>
            <a:gsLst>
              <a:gs pos="0">
                <a:srgbClr val="AFA89E"/>
              </a:gs>
              <a:gs pos="48000">
                <a:srgbClr val="FEF8F1"/>
              </a:gs>
              <a:gs pos="56000">
                <a:srgbClr val="FFFBFA"/>
              </a:gs>
              <a:gs pos="100000">
                <a:srgbClr val="ABA69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92831" y="1556792"/>
            <a:ext cx="7755559" cy="516126"/>
          </a:xfrm>
        </p:spPr>
        <p:txBody>
          <a:bodyPr>
            <a:normAutofit fontScale="90000"/>
          </a:bodyPr>
          <a:lstStyle/>
          <a:p>
            <a:pPr algn="ctr"/>
            <a:r>
              <a:rPr lang="en-US" sz="4400" b="1" dirty="0" smtClean="0">
                <a:effectLst>
                  <a:outerShdw blurRad="38100" dist="38100" dir="2700000" algn="tl">
                    <a:srgbClr val="000000">
                      <a:alpha val="43137"/>
                    </a:srgbClr>
                  </a:outerShdw>
                </a:effectLst>
                <a:latin typeface="Cambria" panose="02040503050406030204" pitchFamily="18" charset="0"/>
              </a:rPr>
              <a:t>Conclusions</a:t>
            </a:r>
            <a:endParaRPr lang="en-US" sz="4400" b="1" dirty="0">
              <a:effectLst>
                <a:outerShdw blurRad="38100" dist="38100" dir="2700000" algn="tl">
                  <a:srgbClr val="000000">
                    <a:alpha val="43137"/>
                  </a:srgbClr>
                </a:outerShdw>
              </a:effectLst>
              <a:latin typeface="Cambria" panose="02040503050406030204" pitchFamily="18" charset="0"/>
            </a:endParaRPr>
          </a:p>
        </p:txBody>
      </p:sp>
      <p:sp>
        <p:nvSpPr>
          <p:cNvPr id="3" name="pole tekstowe 2"/>
          <p:cNvSpPr txBox="1"/>
          <p:nvPr/>
        </p:nvSpPr>
        <p:spPr>
          <a:xfrm>
            <a:off x="251520" y="2060848"/>
            <a:ext cx="8865820" cy="923330"/>
          </a:xfrm>
          <a:prstGeom prst="rect">
            <a:avLst/>
          </a:prstGeom>
          <a:noFill/>
        </p:spPr>
        <p:txBody>
          <a:bodyPr wrap="square" rtlCol="0">
            <a:spAutoFit/>
          </a:bodyPr>
          <a:lstStyle/>
          <a:p>
            <a:pPr marL="285750" indent="-285750" eaLnBrk="1" fontAlgn="auto" hangingPunct="1">
              <a:spcBef>
                <a:spcPts val="500"/>
              </a:spcBef>
              <a:spcAft>
                <a:spcPts val="500"/>
              </a:spcAft>
              <a:buFont typeface="Wingdings" panose="05000000000000000000" pitchFamily="2" charset="2"/>
              <a:buChar char="ü"/>
            </a:pPr>
            <a:r>
              <a:rPr lang="en-US" sz="1800" b="1" dirty="0" smtClean="0">
                <a:effectLst>
                  <a:outerShdw blurRad="38100" dist="38100" dir="2700000" algn="tl">
                    <a:srgbClr val="000000">
                      <a:alpha val="43137"/>
                    </a:srgbClr>
                  </a:outerShdw>
                </a:effectLst>
                <a:latin typeface="Cambria" panose="02040503050406030204" pitchFamily="18" charset="0"/>
              </a:rPr>
              <a:t>The presented fine-tuning algorithm adapts weights of the associative pulsing neurons of the ANAKG neural network more accurately and allows to achieve better recalling of training sequences.</a:t>
            </a:r>
          </a:p>
        </p:txBody>
      </p:sp>
      <p:grpSp>
        <p:nvGrpSpPr>
          <p:cNvPr id="4" name="Grupa 3"/>
          <p:cNvGrpSpPr/>
          <p:nvPr/>
        </p:nvGrpSpPr>
        <p:grpSpPr>
          <a:xfrm>
            <a:off x="-3186" y="0"/>
            <a:ext cx="9147186" cy="1484784"/>
            <a:chOff x="-3186" y="0"/>
            <a:chExt cx="9147186" cy="2120786"/>
          </a:xfrm>
        </p:grpSpPr>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 y="0"/>
              <a:ext cx="4644008" cy="2120786"/>
            </a:xfrm>
            <a:prstGeom prst="rect">
              <a:avLst/>
            </a:prstGeom>
          </p:spPr>
        </p:pic>
        <p:pic>
          <p:nvPicPr>
            <p:cNvPr id="12" name="Obraz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640822" y="0"/>
              <a:ext cx="4503178" cy="2120786"/>
            </a:xfrm>
            <a:prstGeom prst="rect">
              <a:avLst/>
            </a:prstGeom>
          </p:spPr>
        </p:pic>
      </p:grpSp>
      <p:grpSp>
        <p:nvGrpSpPr>
          <p:cNvPr id="5" name="Grupa 4"/>
          <p:cNvGrpSpPr/>
          <p:nvPr/>
        </p:nvGrpSpPr>
        <p:grpSpPr>
          <a:xfrm>
            <a:off x="-3186" y="5445224"/>
            <a:ext cx="9147186" cy="1412775"/>
            <a:chOff x="-3186" y="4737214"/>
            <a:chExt cx="9147186" cy="2120786"/>
          </a:xfrm>
        </p:grpSpPr>
        <p:pic>
          <p:nvPicPr>
            <p:cNvPr id="15" name="Obraz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3186" y="4737214"/>
              <a:ext cx="4644008" cy="2120786"/>
            </a:xfrm>
            <a:prstGeom prst="rect">
              <a:avLst/>
            </a:prstGeom>
          </p:spPr>
        </p:pic>
        <p:pic>
          <p:nvPicPr>
            <p:cNvPr id="16" name="Obraz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4640822" y="4737214"/>
              <a:ext cx="4503178" cy="2120786"/>
            </a:xfrm>
            <a:prstGeom prst="rect">
              <a:avLst/>
            </a:prstGeom>
          </p:spPr>
        </p:pic>
      </p:grpSp>
      <p:pic>
        <p:nvPicPr>
          <p:cNvPr id="7" name="Obraz 6"/>
          <p:cNvPicPr>
            <a:picLocks noChangeAspect="1"/>
          </p:cNvPicPr>
          <p:nvPr/>
        </p:nvPicPr>
        <p:blipFill>
          <a:blip r:embed="rId4"/>
          <a:stretch>
            <a:fillRect/>
          </a:stretch>
        </p:blipFill>
        <p:spPr>
          <a:xfrm>
            <a:off x="395536" y="3005156"/>
            <a:ext cx="8451169" cy="2173880"/>
          </a:xfrm>
          <a:prstGeom prst="rect">
            <a:avLst/>
          </a:prstGeom>
        </p:spPr>
      </p:pic>
    </p:spTree>
    <p:extLst>
      <p:ext uri="{BB962C8B-B14F-4D97-AF65-F5344CB8AC3E}">
        <p14:creationId xmlns:p14="http://schemas.microsoft.com/office/powerpoint/2010/main" val="511448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2778" y="0"/>
            <a:ext cx="9146778" cy="6858000"/>
          </a:xfrm>
          <a:prstGeom prst="rect">
            <a:avLst/>
          </a:prstGeom>
          <a:gradFill>
            <a:gsLst>
              <a:gs pos="0">
                <a:srgbClr val="AFA89E"/>
              </a:gs>
              <a:gs pos="48000">
                <a:srgbClr val="FEF8F1"/>
              </a:gs>
              <a:gs pos="56000">
                <a:srgbClr val="FFFBFA"/>
              </a:gs>
              <a:gs pos="100000">
                <a:srgbClr val="ABA69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92830" y="1556792"/>
            <a:ext cx="7755559" cy="720080"/>
          </a:xfrm>
        </p:spPr>
        <p:txBody>
          <a:bodyPr>
            <a:normAutofit/>
          </a:bodyPr>
          <a:lstStyle/>
          <a:p>
            <a:pPr algn="ctr"/>
            <a:r>
              <a:rPr lang="en-US" sz="4400" b="1" dirty="0" smtClean="0">
                <a:effectLst>
                  <a:outerShdw blurRad="38100" dist="38100" dir="2700000" algn="tl">
                    <a:srgbClr val="000000">
                      <a:alpha val="43137"/>
                    </a:srgbClr>
                  </a:outerShdw>
                </a:effectLst>
                <a:latin typeface="Cambria" panose="02040503050406030204" pitchFamily="18" charset="0"/>
              </a:rPr>
              <a:t>Questions or Remarks?</a:t>
            </a:r>
            <a:endParaRPr lang="en-US" sz="4400" b="1" dirty="0">
              <a:effectLst>
                <a:outerShdw blurRad="38100" dist="38100" dir="2700000" algn="tl">
                  <a:srgbClr val="000000">
                    <a:alpha val="43137"/>
                  </a:srgbClr>
                </a:outerShdw>
              </a:effectLst>
              <a:latin typeface="Cambria" panose="02040503050406030204" pitchFamily="18" charset="0"/>
            </a:endParaRPr>
          </a:p>
        </p:txBody>
      </p:sp>
      <p:sp>
        <p:nvSpPr>
          <p:cNvPr id="3" name="pole tekstowe 2"/>
          <p:cNvSpPr txBox="1"/>
          <p:nvPr/>
        </p:nvSpPr>
        <p:spPr>
          <a:xfrm>
            <a:off x="2051720" y="2204864"/>
            <a:ext cx="5112567" cy="4473019"/>
          </a:xfrm>
          <a:prstGeom prst="rect">
            <a:avLst/>
          </a:prstGeom>
          <a:noFill/>
        </p:spPr>
        <p:txBody>
          <a:bodyPr wrap="square" rtlCol="0">
            <a:spAutoFit/>
          </a:bodyPr>
          <a:lstStyle/>
          <a:p>
            <a:pPr marL="288000" indent="-288000" eaLnBrk="1" fontAlgn="auto" hangingPunct="1">
              <a:spcBef>
                <a:spcPts val="200"/>
              </a:spcBef>
              <a:spcAft>
                <a:spcPts val="0"/>
              </a:spcAft>
              <a:buFont typeface="+mj-lt"/>
              <a:buAutoNum type="arabicPeriod"/>
            </a:pPr>
            <a:r>
              <a:rPr lang="en-US" sz="1050" b="1" dirty="0">
                <a:solidFill>
                  <a:prstClr val="black"/>
                </a:solidFill>
                <a:latin typeface="Calibri"/>
                <a:cs typeface="Arial" panose="020B0604020202020204" pitchFamily="34" charset="0"/>
              </a:rPr>
              <a:t>A. </a:t>
            </a:r>
            <a:r>
              <a:rPr lang="en-US" sz="1050" b="1" dirty="0" err="1">
                <a:solidFill>
                  <a:prstClr val="black"/>
                </a:solidFill>
                <a:latin typeface="Calibri"/>
                <a:cs typeface="Arial" panose="020B0604020202020204" pitchFamily="34" charset="0"/>
              </a:rPr>
              <a:t>Horzyk</a:t>
            </a:r>
            <a:r>
              <a:rPr lang="en-US" sz="1050" dirty="0">
                <a:solidFill>
                  <a:prstClr val="black"/>
                </a:solidFill>
                <a:latin typeface="Calibri"/>
                <a:cs typeface="Arial" panose="020B0604020202020204" pitchFamily="34" charset="0"/>
              </a:rPr>
              <a:t>, </a:t>
            </a:r>
            <a:r>
              <a:rPr lang="en-US" sz="1050" b="1" dirty="0">
                <a:solidFill>
                  <a:prstClr val="black"/>
                </a:solidFill>
                <a:latin typeface="Calibri"/>
                <a:cs typeface="Arial" panose="020B0604020202020204" pitchFamily="34" charset="0"/>
              </a:rPr>
              <a:t>J. A. </a:t>
            </a:r>
            <a:r>
              <a:rPr lang="en-US" sz="1050" b="1" dirty="0" err="1">
                <a:solidFill>
                  <a:prstClr val="black"/>
                </a:solidFill>
                <a:latin typeface="Calibri"/>
                <a:cs typeface="Arial" panose="020B0604020202020204" pitchFamily="34" charset="0"/>
              </a:rPr>
              <a:t>Starzyk</a:t>
            </a:r>
            <a:r>
              <a:rPr lang="en-US" sz="1050" dirty="0">
                <a:solidFill>
                  <a:prstClr val="black"/>
                </a:solidFill>
                <a:latin typeface="Calibri"/>
                <a:cs typeface="Arial" panose="020B0604020202020204" pitchFamily="34" charset="0"/>
              </a:rPr>
              <a:t>, J. Graham, </a:t>
            </a:r>
            <a:r>
              <a:rPr lang="en-US" sz="1050" b="1" i="1" dirty="0">
                <a:solidFill>
                  <a:prstClr val="black"/>
                </a:solidFill>
                <a:latin typeface="Calibri"/>
                <a:cs typeface="Arial" panose="020B0604020202020204" pitchFamily="34" charset="0"/>
              </a:rPr>
              <a:t>Integration of Semantic and Episodic Memories</a:t>
            </a:r>
            <a:r>
              <a:rPr lang="en-US" sz="1050" dirty="0">
                <a:solidFill>
                  <a:prstClr val="black"/>
                </a:solidFill>
                <a:latin typeface="Calibri"/>
                <a:cs typeface="Arial" panose="020B0604020202020204" pitchFamily="34" charset="0"/>
              </a:rPr>
              <a:t>, IEEE Transactions on Neural Networks and Learning </a:t>
            </a:r>
            <a:r>
              <a:rPr lang="en-US" sz="1050" dirty="0" smtClean="0">
                <a:solidFill>
                  <a:prstClr val="black"/>
                </a:solidFill>
                <a:latin typeface="Calibri"/>
                <a:cs typeface="Arial" panose="020B0604020202020204" pitchFamily="34" charset="0"/>
              </a:rPr>
              <a:t>Systems</a:t>
            </a:r>
            <a:r>
              <a:rPr lang="en-US" sz="1050" dirty="0">
                <a:solidFill>
                  <a:prstClr val="black"/>
                </a:solidFill>
                <a:latin typeface="Calibri"/>
                <a:cs typeface="Arial" panose="020B0604020202020204" pitchFamily="34" charset="0"/>
              </a:rPr>
              <a:t>, Vol. 28, Issue 12, Dec. 2017, pp. 3084 - </a:t>
            </a:r>
            <a:r>
              <a:rPr lang="en-US" sz="1050" dirty="0" smtClean="0">
                <a:solidFill>
                  <a:prstClr val="black"/>
                </a:solidFill>
                <a:latin typeface="Calibri"/>
                <a:cs typeface="Arial" panose="020B0604020202020204" pitchFamily="34" charset="0"/>
              </a:rPr>
              <a:t>3095, </a:t>
            </a:r>
            <a:r>
              <a:rPr lang="en-US" sz="1050" dirty="0">
                <a:solidFill>
                  <a:prstClr val="black"/>
                </a:solidFill>
                <a:latin typeface="Calibri"/>
                <a:cs typeface="Arial" panose="020B0604020202020204" pitchFamily="34" charset="0"/>
              </a:rPr>
              <a:t>2017, </a:t>
            </a:r>
            <a:r>
              <a:rPr lang="en-US" sz="1050" dirty="0" smtClean="0">
                <a:solidFill>
                  <a:prstClr val="black"/>
                </a:solidFill>
                <a:latin typeface="Calibri"/>
                <a:cs typeface="Arial" panose="020B0604020202020204" pitchFamily="34" charset="0"/>
                <a:hlinkClick r:id="rId2"/>
              </a:rPr>
              <a:t>DOI</a:t>
            </a:r>
            <a:r>
              <a:rPr lang="en-US" sz="1050" dirty="0">
                <a:solidFill>
                  <a:prstClr val="black"/>
                </a:solidFill>
                <a:latin typeface="Calibri"/>
                <a:cs typeface="Arial" panose="020B0604020202020204" pitchFamily="34" charset="0"/>
                <a:hlinkClick r:id="rId2"/>
              </a:rPr>
              <a:t>: 10.1109/TNNLS.2017.2728203</a:t>
            </a:r>
            <a:r>
              <a:rPr lang="en-US" sz="1050" dirty="0" smtClean="0">
                <a:solidFill>
                  <a:prstClr val="black"/>
                </a:solidFill>
                <a:latin typeface="Calibri"/>
                <a:cs typeface="Arial" panose="020B0604020202020204" pitchFamily="34" charset="0"/>
              </a:rPr>
              <a:t>.</a:t>
            </a:r>
            <a:endParaRPr lang="pl-PL" sz="1050" dirty="0" smtClean="0">
              <a:solidFill>
                <a:prstClr val="black"/>
              </a:solidFill>
              <a:latin typeface="Calibri"/>
              <a:cs typeface="Arial" panose="020B0604020202020204" pitchFamily="34" charset="0"/>
            </a:endParaRPr>
          </a:p>
          <a:p>
            <a:pPr marL="288000" indent="-288000" eaLnBrk="1" fontAlgn="auto" hangingPunct="1">
              <a:spcBef>
                <a:spcPts val="200"/>
              </a:spcBef>
              <a:spcAft>
                <a:spcPts val="0"/>
              </a:spcAft>
              <a:buFont typeface="+mj-lt"/>
              <a:buAutoNum type="arabicPeriod"/>
            </a:pPr>
            <a:r>
              <a:rPr lang="en-US" sz="1050" b="1" dirty="0">
                <a:solidFill>
                  <a:prstClr val="black"/>
                </a:solidFill>
                <a:latin typeface="Calibri"/>
                <a:cs typeface="Arial" panose="020B0604020202020204" pitchFamily="34" charset="0"/>
              </a:rPr>
              <a:t>A. </a:t>
            </a:r>
            <a:r>
              <a:rPr lang="en-US" sz="1050" b="1" dirty="0" err="1" smtClean="0">
                <a:solidFill>
                  <a:prstClr val="black"/>
                </a:solidFill>
                <a:latin typeface="Calibri"/>
                <a:cs typeface="Arial" panose="020B0604020202020204" pitchFamily="34" charset="0"/>
              </a:rPr>
              <a:t>Horzyk</a:t>
            </a:r>
            <a:r>
              <a:rPr lang="pl-PL" sz="1050" b="1" dirty="0" smtClean="0">
                <a:solidFill>
                  <a:prstClr val="black"/>
                </a:solidFill>
                <a:latin typeface="Calibri"/>
                <a:cs typeface="Arial" panose="020B0604020202020204" pitchFamily="34" charset="0"/>
              </a:rPr>
              <a:t>, </a:t>
            </a:r>
            <a:r>
              <a:rPr lang="en-US" sz="1050" b="1" dirty="0" smtClean="0">
                <a:solidFill>
                  <a:prstClr val="black"/>
                </a:solidFill>
                <a:latin typeface="Calibri"/>
                <a:cs typeface="Arial" panose="020B0604020202020204" pitchFamily="34" charset="0"/>
              </a:rPr>
              <a:t>J.A</a:t>
            </a:r>
            <a:r>
              <a:rPr lang="en-US" sz="1050" b="1" dirty="0">
                <a:solidFill>
                  <a:prstClr val="black"/>
                </a:solidFill>
                <a:latin typeface="Calibri"/>
                <a:cs typeface="Arial" panose="020B0604020202020204" pitchFamily="34" charset="0"/>
              </a:rPr>
              <a:t>. </a:t>
            </a:r>
            <a:r>
              <a:rPr lang="en-US" sz="1050" b="1" dirty="0" err="1">
                <a:solidFill>
                  <a:prstClr val="black"/>
                </a:solidFill>
                <a:latin typeface="Calibri"/>
                <a:cs typeface="Arial" panose="020B0604020202020204" pitchFamily="34" charset="0"/>
              </a:rPr>
              <a:t>Starzyk</a:t>
            </a:r>
            <a:r>
              <a:rPr lang="en-US" sz="1050" dirty="0">
                <a:solidFill>
                  <a:prstClr val="black"/>
                </a:solidFill>
                <a:latin typeface="Calibri"/>
                <a:cs typeface="Arial" panose="020B0604020202020204" pitchFamily="34" charset="0"/>
              </a:rPr>
              <a:t>, </a:t>
            </a:r>
            <a:r>
              <a:rPr lang="en-US" sz="1050" b="1" i="1" dirty="0">
                <a:solidFill>
                  <a:prstClr val="black"/>
                </a:solidFill>
                <a:latin typeface="Calibri"/>
                <a:cs typeface="Arial" panose="020B0604020202020204" pitchFamily="34" charset="0"/>
              </a:rPr>
              <a:t>Fast Neural Network Adaptation with Associative Pulsing Neurons</a:t>
            </a:r>
            <a:r>
              <a:rPr lang="en-US" sz="1050" dirty="0">
                <a:solidFill>
                  <a:prstClr val="black"/>
                </a:solidFill>
                <a:latin typeface="Calibri"/>
                <a:cs typeface="Arial" panose="020B0604020202020204" pitchFamily="34" charset="0"/>
              </a:rPr>
              <a:t>, IEEE </a:t>
            </a:r>
            <a:r>
              <a:rPr lang="en-US" sz="1050" dirty="0" err="1">
                <a:solidFill>
                  <a:prstClr val="black"/>
                </a:solidFill>
                <a:latin typeface="Calibri"/>
                <a:cs typeface="Arial" panose="020B0604020202020204" pitchFamily="34" charset="0"/>
              </a:rPr>
              <a:t>Xplore</a:t>
            </a:r>
            <a:r>
              <a:rPr lang="en-US" sz="1050" dirty="0">
                <a:solidFill>
                  <a:prstClr val="black"/>
                </a:solidFill>
                <a:latin typeface="Calibri"/>
                <a:cs typeface="Arial" panose="020B0604020202020204" pitchFamily="34" charset="0"/>
              </a:rPr>
              <a:t>, In: 2017 IEEE Symposium Series on Computational Intelligence, pp. </a:t>
            </a:r>
            <a:r>
              <a:rPr lang="en-US" sz="1050" dirty="0" smtClean="0">
                <a:solidFill>
                  <a:prstClr val="black"/>
                </a:solidFill>
                <a:latin typeface="Calibri"/>
                <a:cs typeface="Arial" panose="020B0604020202020204" pitchFamily="34" charset="0"/>
              </a:rPr>
              <a:t>339</a:t>
            </a:r>
            <a:r>
              <a:rPr lang="pl-PL" sz="1050" dirty="0" smtClean="0">
                <a:solidFill>
                  <a:prstClr val="black"/>
                </a:solidFill>
                <a:latin typeface="Calibri"/>
                <a:cs typeface="Arial" panose="020B0604020202020204" pitchFamily="34" charset="0"/>
              </a:rPr>
              <a:t>  </a:t>
            </a:r>
            <a:r>
              <a:rPr lang="en-US" sz="1050" dirty="0" smtClean="0">
                <a:solidFill>
                  <a:prstClr val="black"/>
                </a:solidFill>
                <a:latin typeface="Calibri"/>
                <a:cs typeface="Arial" panose="020B0604020202020204" pitchFamily="34" charset="0"/>
              </a:rPr>
              <a:t>-</a:t>
            </a:r>
            <a:r>
              <a:rPr lang="en-US" sz="1050" dirty="0">
                <a:solidFill>
                  <a:prstClr val="black"/>
                </a:solidFill>
                <a:latin typeface="Calibri"/>
                <a:cs typeface="Arial" panose="020B0604020202020204" pitchFamily="34" charset="0"/>
              </a:rPr>
              <a:t>346, 2017, </a:t>
            </a:r>
            <a:r>
              <a:rPr lang="en-US" sz="1050" dirty="0">
                <a:solidFill>
                  <a:prstClr val="black"/>
                </a:solidFill>
                <a:latin typeface="Calibri"/>
                <a:cs typeface="Arial" panose="020B0604020202020204" pitchFamily="34" charset="0"/>
                <a:hlinkClick r:id="rId3"/>
              </a:rPr>
              <a:t>DOI: 10.1109/SSCI.2017.8285369</a:t>
            </a:r>
            <a:r>
              <a:rPr lang="en-US" sz="1050" dirty="0">
                <a:solidFill>
                  <a:prstClr val="black"/>
                </a:solidFill>
                <a:latin typeface="Calibri"/>
                <a:cs typeface="Arial" panose="020B0604020202020204" pitchFamily="34" charset="0"/>
              </a:rPr>
              <a:t>.</a:t>
            </a:r>
          </a:p>
          <a:p>
            <a:pPr marL="288000" indent="-288000" eaLnBrk="1" fontAlgn="auto" hangingPunct="1">
              <a:spcBef>
                <a:spcPts val="200"/>
              </a:spcBef>
              <a:spcAft>
                <a:spcPts val="0"/>
              </a:spcAft>
              <a:buFont typeface="+mj-lt"/>
              <a:buAutoNum type="arabicPeriod"/>
            </a:pPr>
            <a:r>
              <a:rPr lang="en-US" sz="1050" b="1" dirty="0" smtClean="0">
                <a:solidFill>
                  <a:prstClr val="black"/>
                </a:solidFill>
                <a:latin typeface="Calibri"/>
                <a:cs typeface="Arial" panose="020B0604020202020204" pitchFamily="34" charset="0"/>
              </a:rPr>
              <a:t>A</a:t>
            </a:r>
            <a:r>
              <a:rPr lang="en-US" sz="1050" b="1" dirty="0">
                <a:solidFill>
                  <a:prstClr val="black"/>
                </a:solidFill>
                <a:latin typeface="Calibri"/>
                <a:cs typeface="Arial" panose="020B0604020202020204" pitchFamily="34" charset="0"/>
              </a:rPr>
              <a:t>. </a:t>
            </a:r>
            <a:r>
              <a:rPr lang="en-US" sz="1050" b="1" dirty="0" err="1">
                <a:solidFill>
                  <a:prstClr val="black"/>
                </a:solidFill>
                <a:latin typeface="Calibri"/>
                <a:cs typeface="Arial" panose="020B0604020202020204" pitchFamily="34" charset="0"/>
              </a:rPr>
              <a:t>Horzyk</a:t>
            </a:r>
            <a:r>
              <a:rPr lang="en-US" sz="1050" dirty="0">
                <a:solidFill>
                  <a:prstClr val="black"/>
                </a:solidFill>
                <a:latin typeface="Calibri"/>
                <a:cs typeface="Arial" panose="020B0604020202020204" pitchFamily="34" charset="0"/>
              </a:rPr>
              <a:t>, </a:t>
            </a:r>
            <a:r>
              <a:rPr lang="en-US" sz="1050" b="1" i="1" dirty="0">
                <a:solidFill>
                  <a:prstClr val="black"/>
                </a:solidFill>
                <a:latin typeface="Calibri"/>
                <a:cs typeface="Arial" panose="020B0604020202020204" pitchFamily="34" charset="0"/>
              </a:rPr>
              <a:t>Deep Associative Semantic Neural Graphs for Knowledge Representation and Fast Data Exploration</a:t>
            </a:r>
            <a:r>
              <a:rPr lang="en-US" sz="1050" dirty="0">
                <a:solidFill>
                  <a:prstClr val="black"/>
                </a:solidFill>
                <a:latin typeface="Calibri"/>
                <a:cs typeface="Arial" panose="020B0604020202020204" pitchFamily="34" charset="0"/>
              </a:rPr>
              <a:t>, Proc. of KEOD 2017, SCITEPRESS Digital Library, pp. </a:t>
            </a:r>
            <a:r>
              <a:rPr lang="en-US" sz="1050" dirty="0" smtClean="0">
                <a:solidFill>
                  <a:prstClr val="black"/>
                </a:solidFill>
                <a:latin typeface="Calibri"/>
                <a:cs typeface="Arial" panose="020B0604020202020204" pitchFamily="34" charset="0"/>
              </a:rPr>
              <a:t>67</a:t>
            </a:r>
            <a:r>
              <a:rPr lang="pl-PL" sz="1050" dirty="0" smtClean="0">
                <a:solidFill>
                  <a:prstClr val="black"/>
                </a:solidFill>
                <a:latin typeface="Calibri"/>
                <a:cs typeface="Arial" panose="020B0604020202020204" pitchFamily="34" charset="0"/>
              </a:rPr>
              <a:t> </a:t>
            </a:r>
            <a:r>
              <a:rPr lang="en-US" sz="1050" dirty="0" smtClean="0">
                <a:solidFill>
                  <a:prstClr val="black"/>
                </a:solidFill>
                <a:latin typeface="Calibri"/>
                <a:cs typeface="Arial" panose="020B0604020202020204" pitchFamily="34" charset="0"/>
              </a:rPr>
              <a:t>-</a:t>
            </a:r>
            <a:r>
              <a:rPr lang="pl-PL" sz="1050" dirty="0" smtClean="0">
                <a:solidFill>
                  <a:prstClr val="black"/>
                </a:solidFill>
                <a:latin typeface="Calibri"/>
                <a:cs typeface="Arial" panose="020B0604020202020204" pitchFamily="34" charset="0"/>
              </a:rPr>
              <a:t> </a:t>
            </a:r>
            <a:r>
              <a:rPr lang="en-US" sz="1050" dirty="0" smtClean="0">
                <a:solidFill>
                  <a:prstClr val="black"/>
                </a:solidFill>
                <a:latin typeface="Calibri"/>
                <a:cs typeface="Arial" panose="020B0604020202020204" pitchFamily="34" charset="0"/>
              </a:rPr>
              <a:t>79</a:t>
            </a:r>
            <a:r>
              <a:rPr lang="en-US" sz="1050" dirty="0">
                <a:solidFill>
                  <a:prstClr val="black"/>
                </a:solidFill>
                <a:latin typeface="Calibri"/>
                <a:cs typeface="Arial" panose="020B0604020202020204" pitchFamily="34" charset="0"/>
              </a:rPr>
              <a:t>, </a:t>
            </a:r>
            <a:r>
              <a:rPr lang="en-US" sz="1050" dirty="0" smtClean="0">
                <a:solidFill>
                  <a:prstClr val="black"/>
                </a:solidFill>
                <a:latin typeface="Calibri"/>
                <a:cs typeface="Arial" panose="020B0604020202020204" pitchFamily="34" charset="0"/>
              </a:rPr>
              <a:t>2017</a:t>
            </a:r>
            <a:r>
              <a:rPr lang="pl-PL" sz="1050" dirty="0">
                <a:solidFill>
                  <a:prstClr val="black"/>
                </a:solidFill>
                <a:latin typeface="Calibri"/>
                <a:cs typeface="Arial" panose="020B0604020202020204" pitchFamily="34" charset="0"/>
              </a:rPr>
              <a:t>, </a:t>
            </a:r>
            <a:r>
              <a:rPr lang="pl-PL" sz="1050" dirty="0">
                <a:solidFill>
                  <a:prstClr val="black"/>
                </a:solidFill>
                <a:latin typeface="Calibri"/>
                <a:cs typeface="Arial" panose="020B0604020202020204" pitchFamily="34" charset="0"/>
                <a:hlinkClick r:id="rId4"/>
              </a:rPr>
              <a:t>DOI: 10.13140/RG.2.2.30881.92005</a:t>
            </a:r>
            <a:r>
              <a:rPr lang="en-US" sz="1050" dirty="0" smtClean="0">
                <a:solidFill>
                  <a:prstClr val="black"/>
                </a:solidFill>
                <a:latin typeface="Calibri"/>
                <a:cs typeface="Arial" panose="020B0604020202020204" pitchFamily="34" charset="0"/>
              </a:rPr>
              <a:t>.</a:t>
            </a:r>
            <a:endParaRPr lang="en-US" sz="1050" dirty="0">
              <a:solidFill>
                <a:prstClr val="black"/>
              </a:solidFill>
              <a:latin typeface="Calibri"/>
              <a:cs typeface="Arial" panose="020B0604020202020204" pitchFamily="34" charset="0"/>
            </a:endParaRPr>
          </a:p>
          <a:p>
            <a:pPr marL="288000" indent="-288000" eaLnBrk="1" fontAlgn="auto" hangingPunct="1">
              <a:spcBef>
                <a:spcPts val="200"/>
              </a:spcBef>
              <a:spcAft>
                <a:spcPts val="0"/>
              </a:spcAft>
              <a:buFont typeface="+mj-lt"/>
              <a:buAutoNum type="arabicPeriod"/>
            </a:pPr>
            <a:r>
              <a:rPr lang="en-US" sz="1050" b="1" dirty="0">
                <a:solidFill>
                  <a:prstClr val="black"/>
                </a:solidFill>
                <a:latin typeface="Calibri"/>
                <a:cs typeface="Arial" panose="020B0604020202020204" pitchFamily="34" charset="0"/>
              </a:rPr>
              <a:t>A. </a:t>
            </a:r>
            <a:r>
              <a:rPr lang="en-US" sz="1050" b="1" dirty="0" err="1">
                <a:solidFill>
                  <a:prstClr val="black"/>
                </a:solidFill>
                <a:latin typeface="Calibri"/>
                <a:cs typeface="Arial" panose="020B0604020202020204" pitchFamily="34" charset="0"/>
              </a:rPr>
              <a:t>Horzyk</a:t>
            </a:r>
            <a:r>
              <a:rPr lang="en-US" sz="1050" dirty="0">
                <a:solidFill>
                  <a:prstClr val="black"/>
                </a:solidFill>
                <a:latin typeface="Calibri"/>
                <a:cs typeface="Arial" panose="020B0604020202020204" pitchFamily="34" charset="0"/>
              </a:rPr>
              <a:t>, </a:t>
            </a:r>
            <a:r>
              <a:rPr lang="en-US" sz="1050" b="1" i="1" dirty="0">
                <a:solidFill>
                  <a:prstClr val="black"/>
                </a:solidFill>
                <a:latin typeface="Calibri"/>
                <a:cs typeface="Arial" panose="020B0604020202020204" pitchFamily="34" charset="0"/>
              </a:rPr>
              <a:t>Neurons Can Sort Data Efficiently</a:t>
            </a:r>
            <a:r>
              <a:rPr lang="en-US" sz="1050" dirty="0">
                <a:solidFill>
                  <a:prstClr val="black"/>
                </a:solidFill>
                <a:latin typeface="Calibri"/>
                <a:cs typeface="Arial" panose="020B0604020202020204" pitchFamily="34" charset="0"/>
              </a:rPr>
              <a:t>, Proc. of ICAISC 2017, Springer-</a:t>
            </a:r>
            <a:r>
              <a:rPr lang="en-US" sz="1050" dirty="0" err="1">
                <a:solidFill>
                  <a:prstClr val="black"/>
                </a:solidFill>
                <a:latin typeface="Calibri"/>
                <a:cs typeface="Arial" panose="020B0604020202020204" pitchFamily="34" charset="0"/>
              </a:rPr>
              <a:t>Verlag</a:t>
            </a:r>
            <a:r>
              <a:rPr lang="en-US" sz="1050" dirty="0">
                <a:solidFill>
                  <a:prstClr val="black"/>
                </a:solidFill>
                <a:latin typeface="Calibri"/>
                <a:cs typeface="Arial" panose="020B0604020202020204" pitchFamily="34" charset="0"/>
              </a:rPr>
              <a:t>, LNAI, 2017, pp. </a:t>
            </a:r>
            <a:r>
              <a:rPr lang="en-US" sz="1050" dirty="0" smtClean="0">
                <a:solidFill>
                  <a:prstClr val="black"/>
                </a:solidFill>
                <a:latin typeface="Calibri"/>
                <a:cs typeface="Arial" panose="020B0604020202020204" pitchFamily="34" charset="0"/>
              </a:rPr>
              <a:t>64</a:t>
            </a:r>
            <a:r>
              <a:rPr lang="pl-PL" sz="1050" dirty="0" smtClean="0">
                <a:solidFill>
                  <a:prstClr val="black"/>
                </a:solidFill>
                <a:latin typeface="Calibri"/>
                <a:cs typeface="Arial" panose="020B0604020202020204" pitchFamily="34" charset="0"/>
              </a:rPr>
              <a:t> </a:t>
            </a:r>
            <a:r>
              <a:rPr lang="en-US" sz="1050" dirty="0" smtClean="0">
                <a:solidFill>
                  <a:prstClr val="black"/>
                </a:solidFill>
                <a:latin typeface="Calibri"/>
                <a:cs typeface="Arial" panose="020B0604020202020204" pitchFamily="34" charset="0"/>
              </a:rPr>
              <a:t>-</a:t>
            </a:r>
            <a:r>
              <a:rPr lang="pl-PL" sz="1050" dirty="0" smtClean="0">
                <a:solidFill>
                  <a:prstClr val="black"/>
                </a:solidFill>
                <a:latin typeface="Calibri"/>
                <a:cs typeface="Arial" panose="020B0604020202020204" pitchFamily="34" charset="0"/>
              </a:rPr>
              <a:t> </a:t>
            </a:r>
            <a:r>
              <a:rPr lang="en-US" sz="1050" dirty="0" smtClean="0">
                <a:solidFill>
                  <a:prstClr val="black"/>
                </a:solidFill>
                <a:latin typeface="Calibri"/>
                <a:cs typeface="Arial" panose="020B0604020202020204" pitchFamily="34" charset="0"/>
              </a:rPr>
              <a:t>74</a:t>
            </a:r>
            <a:r>
              <a:rPr lang="en-US" sz="1050" dirty="0">
                <a:solidFill>
                  <a:prstClr val="black"/>
                </a:solidFill>
                <a:latin typeface="Calibri"/>
                <a:cs typeface="Arial" panose="020B0604020202020204" pitchFamily="34" charset="0"/>
              </a:rPr>
              <a:t>, </a:t>
            </a:r>
            <a:r>
              <a:rPr lang="en-US" sz="1050" dirty="0">
                <a:solidFill>
                  <a:prstClr val="black"/>
                </a:solidFill>
                <a:latin typeface="Calibri"/>
                <a:cs typeface="Arial" panose="020B0604020202020204" pitchFamily="34" charset="0"/>
                <a:hlinkClick r:id="rId5"/>
              </a:rPr>
              <a:t>ICAISC BEST PAPER AWARD 2017</a:t>
            </a:r>
            <a:r>
              <a:rPr lang="en-US" sz="1050" dirty="0">
                <a:solidFill>
                  <a:prstClr val="black"/>
                </a:solidFill>
                <a:latin typeface="Calibri"/>
                <a:cs typeface="Arial" panose="020B0604020202020204" pitchFamily="34" charset="0"/>
              </a:rPr>
              <a:t> sponsored by Springer.</a:t>
            </a:r>
          </a:p>
          <a:p>
            <a:pPr marL="288000" indent="-288000" eaLnBrk="1" fontAlgn="auto" hangingPunct="1">
              <a:spcBef>
                <a:spcPts val="200"/>
              </a:spcBef>
              <a:spcAft>
                <a:spcPts val="0"/>
              </a:spcAft>
              <a:buFont typeface="+mj-lt"/>
              <a:buAutoNum type="arabicPeriod"/>
            </a:pPr>
            <a:r>
              <a:rPr lang="en-US" sz="1050" b="1" dirty="0">
                <a:solidFill>
                  <a:prstClr val="black"/>
                </a:solidFill>
                <a:latin typeface="Calibri"/>
                <a:cs typeface="Arial" panose="020B0604020202020204" pitchFamily="34" charset="0"/>
              </a:rPr>
              <a:t>A. </a:t>
            </a:r>
            <a:r>
              <a:rPr lang="en-US" sz="1050" b="1" dirty="0" err="1">
                <a:solidFill>
                  <a:prstClr val="black"/>
                </a:solidFill>
                <a:latin typeface="Calibri"/>
                <a:cs typeface="Arial" panose="020B0604020202020204" pitchFamily="34" charset="0"/>
              </a:rPr>
              <a:t>Horzyk</a:t>
            </a:r>
            <a:r>
              <a:rPr lang="en-US" sz="1050" dirty="0">
                <a:solidFill>
                  <a:prstClr val="black"/>
                </a:solidFill>
                <a:latin typeface="Calibri"/>
                <a:cs typeface="Arial" panose="020B0604020202020204" pitchFamily="34" charset="0"/>
              </a:rPr>
              <a:t>, </a:t>
            </a:r>
            <a:r>
              <a:rPr lang="en-US" sz="1050" b="1" dirty="0">
                <a:solidFill>
                  <a:prstClr val="black"/>
                </a:solidFill>
                <a:latin typeface="Calibri"/>
                <a:cs typeface="Arial" panose="020B0604020202020204" pitchFamily="34" charset="0"/>
              </a:rPr>
              <a:t>J. A. </a:t>
            </a:r>
            <a:r>
              <a:rPr lang="en-US" sz="1050" b="1" dirty="0" err="1" smtClean="0">
                <a:solidFill>
                  <a:prstClr val="black"/>
                </a:solidFill>
                <a:latin typeface="Calibri"/>
                <a:cs typeface="Arial" panose="020B0604020202020204" pitchFamily="34" charset="0"/>
              </a:rPr>
              <a:t>Starzyk</a:t>
            </a:r>
            <a:r>
              <a:rPr lang="en-US" sz="1050" b="1" dirty="0" smtClean="0">
                <a:solidFill>
                  <a:prstClr val="black"/>
                </a:solidFill>
                <a:latin typeface="Calibri"/>
                <a:cs typeface="Arial" panose="020B0604020202020204" pitchFamily="34" charset="0"/>
              </a:rPr>
              <a:t> </a:t>
            </a:r>
            <a:r>
              <a:rPr lang="en-US" sz="1050" dirty="0">
                <a:solidFill>
                  <a:prstClr val="black"/>
                </a:solidFill>
                <a:latin typeface="Calibri"/>
                <a:cs typeface="Arial" panose="020B0604020202020204" pitchFamily="34" charset="0"/>
              </a:rPr>
              <a:t>and </a:t>
            </a:r>
            <a:r>
              <a:rPr lang="en-US" sz="1050" dirty="0" err="1">
                <a:solidFill>
                  <a:prstClr val="black"/>
                </a:solidFill>
                <a:latin typeface="Calibri"/>
                <a:cs typeface="Arial" panose="020B0604020202020204" pitchFamily="34" charset="0"/>
              </a:rPr>
              <a:t>Basawaraj</a:t>
            </a:r>
            <a:r>
              <a:rPr lang="en-US" sz="1050" dirty="0">
                <a:solidFill>
                  <a:prstClr val="black"/>
                </a:solidFill>
                <a:latin typeface="Calibri"/>
                <a:cs typeface="Arial" panose="020B0604020202020204" pitchFamily="34" charset="0"/>
              </a:rPr>
              <a:t>, </a:t>
            </a:r>
            <a:r>
              <a:rPr lang="en-US" sz="1050" b="1" i="1" dirty="0">
                <a:solidFill>
                  <a:prstClr val="black"/>
                </a:solidFill>
                <a:latin typeface="Calibri"/>
                <a:cs typeface="Arial" panose="020B0604020202020204" pitchFamily="34" charset="0"/>
              </a:rPr>
              <a:t>Emergent creativity in declarative memories</a:t>
            </a:r>
            <a:r>
              <a:rPr lang="en-US" sz="1050" dirty="0">
                <a:solidFill>
                  <a:prstClr val="black"/>
                </a:solidFill>
                <a:latin typeface="Calibri"/>
                <a:cs typeface="Arial" panose="020B0604020202020204" pitchFamily="34" charset="0"/>
              </a:rPr>
              <a:t>, </a:t>
            </a:r>
            <a:r>
              <a:rPr lang="en-US" sz="1050" dirty="0" smtClean="0">
                <a:solidFill>
                  <a:prstClr val="black"/>
                </a:solidFill>
                <a:latin typeface="Calibri"/>
                <a:cs typeface="Arial" panose="020B0604020202020204" pitchFamily="34" charset="0"/>
              </a:rPr>
              <a:t>IEEE </a:t>
            </a:r>
            <a:r>
              <a:rPr lang="en-US" sz="1050" dirty="0" err="1">
                <a:solidFill>
                  <a:prstClr val="black"/>
                </a:solidFill>
                <a:latin typeface="Calibri"/>
                <a:cs typeface="Arial" panose="020B0604020202020204" pitchFamily="34" charset="0"/>
              </a:rPr>
              <a:t>Xplore</a:t>
            </a:r>
            <a:r>
              <a:rPr lang="en-US" sz="1050" dirty="0">
                <a:solidFill>
                  <a:prstClr val="black"/>
                </a:solidFill>
                <a:latin typeface="Calibri"/>
                <a:cs typeface="Arial" panose="020B0604020202020204" pitchFamily="34" charset="0"/>
              </a:rPr>
              <a:t>, In: 2016 IEEE Symposium Series on Computational Intelligence, Greece, Athens: Institute of Electrical and Electronics Engineers, Curran Associates, Inc. 57 Morehouse Lane Red Hook, NY 12571 USA, 2016, ISBN 978-1-5090-4239-5, pp. </a:t>
            </a:r>
            <a:r>
              <a:rPr lang="en-US" sz="1050" dirty="0" smtClean="0">
                <a:solidFill>
                  <a:prstClr val="black"/>
                </a:solidFill>
                <a:latin typeface="Calibri"/>
                <a:cs typeface="Arial" panose="020B0604020202020204" pitchFamily="34" charset="0"/>
              </a:rPr>
              <a:t>1</a:t>
            </a:r>
            <a:r>
              <a:rPr lang="pl-PL" sz="1050" dirty="0" smtClean="0">
                <a:solidFill>
                  <a:prstClr val="black"/>
                </a:solidFill>
                <a:latin typeface="Calibri"/>
                <a:cs typeface="Arial" panose="020B0604020202020204" pitchFamily="34" charset="0"/>
              </a:rPr>
              <a:t> </a:t>
            </a:r>
            <a:r>
              <a:rPr lang="en-US" sz="1050" dirty="0" smtClean="0">
                <a:solidFill>
                  <a:prstClr val="black"/>
                </a:solidFill>
                <a:latin typeface="Calibri"/>
                <a:cs typeface="Arial" panose="020B0604020202020204" pitchFamily="34" charset="0"/>
              </a:rPr>
              <a:t>-</a:t>
            </a:r>
            <a:r>
              <a:rPr lang="pl-PL" sz="1050" dirty="0" smtClean="0">
                <a:solidFill>
                  <a:prstClr val="black"/>
                </a:solidFill>
                <a:latin typeface="Calibri"/>
                <a:cs typeface="Arial" panose="020B0604020202020204" pitchFamily="34" charset="0"/>
              </a:rPr>
              <a:t> </a:t>
            </a:r>
            <a:r>
              <a:rPr lang="en-US" sz="1050" dirty="0" smtClean="0">
                <a:solidFill>
                  <a:prstClr val="black"/>
                </a:solidFill>
                <a:latin typeface="Calibri"/>
                <a:cs typeface="Arial" panose="020B0604020202020204" pitchFamily="34" charset="0"/>
              </a:rPr>
              <a:t>8</a:t>
            </a:r>
            <a:r>
              <a:rPr lang="en-US" sz="1050" dirty="0">
                <a:solidFill>
                  <a:prstClr val="black"/>
                </a:solidFill>
                <a:latin typeface="Calibri"/>
                <a:cs typeface="Arial" panose="020B0604020202020204" pitchFamily="34" charset="0"/>
              </a:rPr>
              <a:t>, </a:t>
            </a:r>
            <a:r>
              <a:rPr lang="en-US" sz="1050" dirty="0" smtClean="0">
                <a:solidFill>
                  <a:prstClr val="black"/>
                </a:solidFill>
                <a:latin typeface="Calibri"/>
                <a:cs typeface="Arial" panose="020B0604020202020204" pitchFamily="34" charset="0"/>
                <a:hlinkClick r:id="rId6"/>
              </a:rPr>
              <a:t>DOI</a:t>
            </a:r>
            <a:r>
              <a:rPr lang="en-US" sz="1050" dirty="0">
                <a:solidFill>
                  <a:prstClr val="black"/>
                </a:solidFill>
                <a:latin typeface="Calibri"/>
                <a:cs typeface="Arial" panose="020B0604020202020204" pitchFamily="34" charset="0"/>
                <a:hlinkClick r:id="rId6"/>
              </a:rPr>
              <a:t>: 10.1109/SSCI.2016.7850029</a:t>
            </a:r>
            <a:r>
              <a:rPr lang="en-US" sz="1050" dirty="0">
                <a:solidFill>
                  <a:prstClr val="black"/>
                </a:solidFill>
                <a:latin typeface="Calibri"/>
                <a:cs typeface="Arial" panose="020B0604020202020204" pitchFamily="34" charset="0"/>
              </a:rPr>
              <a:t>.</a:t>
            </a:r>
          </a:p>
          <a:p>
            <a:pPr marL="288000" indent="-288000" eaLnBrk="1" fontAlgn="auto" hangingPunct="1">
              <a:spcBef>
                <a:spcPts val="200"/>
              </a:spcBef>
              <a:spcAft>
                <a:spcPts val="0"/>
              </a:spcAft>
              <a:buFont typeface="+mj-lt"/>
              <a:buAutoNum type="arabicPeriod"/>
            </a:pPr>
            <a:r>
              <a:rPr lang="en-US" sz="1050" b="1" dirty="0" err="1">
                <a:solidFill>
                  <a:prstClr val="black"/>
                </a:solidFill>
                <a:latin typeface="Calibri"/>
                <a:cs typeface="Arial" panose="020B0604020202020204" pitchFamily="34" charset="0"/>
              </a:rPr>
              <a:t>Horzyk</a:t>
            </a:r>
            <a:r>
              <a:rPr lang="en-US" sz="1050" b="1" dirty="0">
                <a:solidFill>
                  <a:prstClr val="black"/>
                </a:solidFill>
                <a:latin typeface="Calibri"/>
                <a:cs typeface="Arial" panose="020B0604020202020204" pitchFamily="34" charset="0"/>
              </a:rPr>
              <a:t>, A.</a:t>
            </a:r>
            <a:r>
              <a:rPr lang="en-US" sz="1050" dirty="0">
                <a:solidFill>
                  <a:prstClr val="black"/>
                </a:solidFill>
                <a:latin typeface="Calibri"/>
                <a:cs typeface="Arial" panose="020B0604020202020204" pitchFamily="34" charset="0"/>
              </a:rPr>
              <a:t>, </a:t>
            </a:r>
            <a:r>
              <a:rPr lang="en-US" sz="1050" b="1" i="1" dirty="0">
                <a:solidFill>
                  <a:prstClr val="black"/>
                </a:solidFill>
                <a:latin typeface="Calibri"/>
                <a:cs typeface="Arial" panose="020B0604020202020204" pitchFamily="34" charset="0"/>
              </a:rPr>
              <a:t>How Does Generalization and Creativity Come into Being in Neural Associative Systems and How Does It Form Human-Like Knowledge?</a:t>
            </a:r>
            <a:r>
              <a:rPr lang="en-US" sz="1050" dirty="0">
                <a:solidFill>
                  <a:prstClr val="black"/>
                </a:solidFill>
                <a:latin typeface="Calibri"/>
                <a:cs typeface="Arial" panose="020B0604020202020204" pitchFamily="34" charset="0"/>
              </a:rPr>
              <a:t>, Elsevier, </a:t>
            </a:r>
            <a:r>
              <a:rPr lang="en-US" sz="1050" dirty="0" err="1">
                <a:solidFill>
                  <a:prstClr val="black"/>
                </a:solidFill>
                <a:latin typeface="Calibri"/>
                <a:cs typeface="Arial" panose="020B0604020202020204" pitchFamily="34" charset="0"/>
              </a:rPr>
              <a:t>Neurocomputing</a:t>
            </a:r>
            <a:r>
              <a:rPr lang="en-US" sz="1050" dirty="0">
                <a:solidFill>
                  <a:prstClr val="black"/>
                </a:solidFill>
                <a:latin typeface="Calibri"/>
                <a:cs typeface="Arial" panose="020B0604020202020204" pitchFamily="34" charset="0"/>
              </a:rPr>
              <a:t>, </a:t>
            </a:r>
            <a:r>
              <a:rPr lang="en-US" sz="1050" dirty="0" err="1">
                <a:solidFill>
                  <a:prstClr val="black"/>
                </a:solidFill>
                <a:latin typeface="Calibri"/>
                <a:cs typeface="Arial" panose="020B0604020202020204" pitchFamily="34" charset="0"/>
              </a:rPr>
              <a:t>Vol</a:t>
            </a:r>
            <a:r>
              <a:rPr lang="pl-PL" sz="1050" dirty="0">
                <a:solidFill>
                  <a:prstClr val="black"/>
                </a:solidFill>
                <a:latin typeface="Calibri"/>
                <a:cs typeface="Arial" panose="020B0604020202020204" pitchFamily="34" charset="0"/>
              </a:rPr>
              <a:t>.</a:t>
            </a:r>
            <a:r>
              <a:rPr lang="en-US" sz="1050" dirty="0">
                <a:solidFill>
                  <a:prstClr val="black"/>
                </a:solidFill>
                <a:latin typeface="Calibri"/>
                <a:cs typeface="Arial" panose="020B0604020202020204" pitchFamily="34" charset="0"/>
              </a:rPr>
              <a:t> 144, 2014, pp. 238</a:t>
            </a:r>
            <a:r>
              <a:rPr lang="pl-PL" sz="1050" dirty="0">
                <a:solidFill>
                  <a:prstClr val="black"/>
                </a:solidFill>
                <a:latin typeface="Calibri"/>
                <a:cs typeface="Arial" panose="020B0604020202020204" pitchFamily="34" charset="0"/>
              </a:rPr>
              <a:t> </a:t>
            </a:r>
            <a:r>
              <a:rPr lang="en-US" sz="1050" dirty="0">
                <a:solidFill>
                  <a:prstClr val="black"/>
                </a:solidFill>
                <a:latin typeface="Calibri"/>
                <a:cs typeface="Arial" panose="020B0604020202020204" pitchFamily="34" charset="0"/>
              </a:rPr>
              <a:t>-</a:t>
            </a:r>
            <a:r>
              <a:rPr lang="pl-PL" sz="1050" dirty="0">
                <a:solidFill>
                  <a:prstClr val="black"/>
                </a:solidFill>
                <a:latin typeface="Calibri"/>
                <a:cs typeface="Arial" panose="020B0604020202020204" pitchFamily="34" charset="0"/>
              </a:rPr>
              <a:t> </a:t>
            </a:r>
            <a:r>
              <a:rPr lang="en-US" sz="1050" dirty="0">
                <a:solidFill>
                  <a:prstClr val="black"/>
                </a:solidFill>
                <a:latin typeface="Calibri"/>
                <a:cs typeface="Arial" panose="020B0604020202020204" pitchFamily="34" charset="0"/>
              </a:rPr>
              <a:t>257, </a:t>
            </a:r>
            <a:r>
              <a:rPr lang="en-US" sz="1050" dirty="0">
                <a:solidFill>
                  <a:prstClr val="black"/>
                </a:solidFill>
                <a:latin typeface="Calibri"/>
                <a:cs typeface="Arial" panose="020B0604020202020204" pitchFamily="34" charset="0"/>
                <a:hlinkClick r:id="rId7"/>
              </a:rPr>
              <a:t>DOI: 10.1016/j.neucom.2014.04.046</a:t>
            </a:r>
            <a:r>
              <a:rPr lang="en-US" sz="1050" dirty="0">
                <a:solidFill>
                  <a:prstClr val="black"/>
                </a:solidFill>
                <a:latin typeface="Calibri"/>
                <a:cs typeface="Arial" panose="020B0604020202020204" pitchFamily="34" charset="0"/>
              </a:rPr>
              <a:t>.</a:t>
            </a:r>
            <a:endParaRPr lang="pl-PL" sz="1050" dirty="0">
              <a:solidFill>
                <a:prstClr val="black"/>
              </a:solidFill>
              <a:latin typeface="Calibri"/>
              <a:cs typeface="Arial" panose="020B0604020202020204" pitchFamily="34" charset="0"/>
            </a:endParaRPr>
          </a:p>
          <a:p>
            <a:pPr marL="288000" indent="-288000" eaLnBrk="1" fontAlgn="auto" hangingPunct="1">
              <a:spcBef>
                <a:spcPts val="200"/>
              </a:spcBef>
              <a:spcAft>
                <a:spcPts val="0"/>
              </a:spcAft>
              <a:buFont typeface="+mj-lt"/>
              <a:buAutoNum type="arabicPeriod"/>
            </a:pPr>
            <a:r>
              <a:rPr lang="en-US" sz="1050" b="1" dirty="0">
                <a:solidFill>
                  <a:prstClr val="black"/>
                </a:solidFill>
                <a:latin typeface="Calibri"/>
                <a:cs typeface="Arial" panose="020B0604020202020204" pitchFamily="34" charset="0"/>
              </a:rPr>
              <a:t>A. </a:t>
            </a:r>
            <a:r>
              <a:rPr lang="en-US" sz="1050" b="1" dirty="0" err="1">
                <a:solidFill>
                  <a:prstClr val="black"/>
                </a:solidFill>
                <a:latin typeface="Calibri"/>
                <a:cs typeface="Arial" panose="020B0604020202020204" pitchFamily="34" charset="0"/>
              </a:rPr>
              <a:t>Horzyk</a:t>
            </a:r>
            <a:r>
              <a:rPr lang="en-US" sz="1050" dirty="0">
                <a:solidFill>
                  <a:prstClr val="black"/>
                </a:solidFill>
                <a:latin typeface="Calibri"/>
                <a:cs typeface="Arial" panose="020B0604020202020204" pitchFamily="34" charset="0"/>
              </a:rPr>
              <a:t>, </a:t>
            </a:r>
            <a:r>
              <a:rPr lang="en-US" sz="1050" b="1" i="1" dirty="0">
                <a:solidFill>
                  <a:prstClr val="black"/>
                </a:solidFill>
                <a:latin typeface="Calibri"/>
                <a:cs typeface="Arial" panose="020B0604020202020204" pitchFamily="34" charset="0"/>
              </a:rPr>
              <a:t>Innovative Types and Abilities of Neural Networks Based on Associative Mechanisms and a New Associative Model of Neurons</a:t>
            </a:r>
            <a:r>
              <a:rPr lang="en-US" sz="1050" dirty="0">
                <a:solidFill>
                  <a:prstClr val="black"/>
                </a:solidFill>
                <a:latin typeface="Calibri"/>
                <a:cs typeface="Arial" panose="020B0604020202020204" pitchFamily="34" charset="0"/>
              </a:rPr>
              <a:t> - Invited talk at ICAISC 2015, Springer-</a:t>
            </a:r>
            <a:r>
              <a:rPr lang="en-US" sz="1050" dirty="0" err="1">
                <a:solidFill>
                  <a:prstClr val="black"/>
                </a:solidFill>
                <a:latin typeface="Calibri"/>
                <a:cs typeface="Arial" panose="020B0604020202020204" pitchFamily="34" charset="0"/>
              </a:rPr>
              <a:t>Verlag</a:t>
            </a:r>
            <a:r>
              <a:rPr lang="en-US" sz="1050" dirty="0">
                <a:solidFill>
                  <a:prstClr val="black"/>
                </a:solidFill>
                <a:latin typeface="Calibri"/>
                <a:cs typeface="Arial" panose="020B0604020202020204" pitchFamily="34" charset="0"/>
              </a:rPr>
              <a:t>, </a:t>
            </a:r>
            <a:r>
              <a:rPr lang="en-US" sz="1050" dirty="0">
                <a:solidFill>
                  <a:prstClr val="black"/>
                </a:solidFill>
                <a:latin typeface="Calibri"/>
                <a:cs typeface="Arial" panose="020B0604020202020204" pitchFamily="34" charset="0"/>
                <a:hlinkClick r:id="rId8"/>
              </a:rPr>
              <a:t>LNAI 9119</a:t>
            </a:r>
            <a:r>
              <a:rPr lang="en-US" sz="1050" dirty="0">
                <a:solidFill>
                  <a:prstClr val="black"/>
                </a:solidFill>
                <a:latin typeface="Calibri"/>
                <a:cs typeface="Arial" panose="020B0604020202020204" pitchFamily="34" charset="0"/>
              </a:rPr>
              <a:t>, 2015, pp. 26</a:t>
            </a:r>
            <a:r>
              <a:rPr lang="pl-PL" sz="1050" dirty="0">
                <a:solidFill>
                  <a:prstClr val="black"/>
                </a:solidFill>
                <a:latin typeface="Calibri"/>
                <a:cs typeface="Arial" panose="020B0604020202020204" pitchFamily="34" charset="0"/>
              </a:rPr>
              <a:t> </a:t>
            </a:r>
            <a:r>
              <a:rPr lang="en-US" sz="1050" dirty="0">
                <a:solidFill>
                  <a:prstClr val="black"/>
                </a:solidFill>
                <a:latin typeface="Calibri"/>
                <a:cs typeface="Arial" panose="020B0604020202020204" pitchFamily="34" charset="0"/>
              </a:rPr>
              <a:t>-</a:t>
            </a:r>
            <a:r>
              <a:rPr lang="pl-PL" sz="1050" dirty="0">
                <a:solidFill>
                  <a:prstClr val="black"/>
                </a:solidFill>
                <a:latin typeface="Calibri"/>
                <a:cs typeface="Arial" panose="020B0604020202020204" pitchFamily="34" charset="0"/>
              </a:rPr>
              <a:t> </a:t>
            </a:r>
            <a:r>
              <a:rPr lang="en-US" sz="1050" dirty="0">
                <a:solidFill>
                  <a:prstClr val="black"/>
                </a:solidFill>
                <a:latin typeface="Calibri"/>
                <a:cs typeface="Arial" panose="020B0604020202020204" pitchFamily="34" charset="0"/>
              </a:rPr>
              <a:t>38, </a:t>
            </a:r>
            <a:r>
              <a:rPr lang="en-US" sz="1050" dirty="0">
                <a:solidFill>
                  <a:prstClr val="black"/>
                </a:solidFill>
                <a:latin typeface="Calibri"/>
                <a:cs typeface="Arial" panose="020B0604020202020204" pitchFamily="34" charset="0"/>
                <a:hlinkClick r:id="rId9"/>
              </a:rPr>
              <a:t>DOI 10.1007/978-3-319-19324-3_3</a:t>
            </a:r>
            <a:r>
              <a:rPr lang="en-US" sz="1050" dirty="0">
                <a:solidFill>
                  <a:prstClr val="black"/>
                </a:solidFill>
                <a:latin typeface="Calibri"/>
                <a:cs typeface="Arial" panose="020B0604020202020204" pitchFamily="34" charset="0"/>
              </a:rPr>
              <a:t>.</a:t>
            </a:r>
            <a:endParaRPr lang="en-US" sz="1050" b="1" dirty="0">
              <a:solidFill>
                <a:prstClr val="black"/>
              </a:solidFill>
              <a:latin typeface="Calibri"/>
              <a:cs typeface="Arial" panose="020B0604020202020204" pitchFamily="34" charset="0"/>
            </a:endParaRPr>
          </a:p>
          <a:p>
            <a:pPr marL="288000" indent="-288000" eaLnBrk="1" fontAlgn="auto" hangingPunct="1">
              <a:spcBef>
                <a:spcPts val="200"/>
              </a:spcBef>
              <a:spcAft>
                <a:spcPts val="0"/>
              </a:spcAft>
              <a:buFont typeface="+mj-lt"/>
              <a:buAutoNum type="arabicPeriod"/>
            </a:pPr>
            <a:r>
              <a:rPr lang="en-US" sz="1050" b="1" dirty="0" smtClean="0">
                <a:solidFill>
                  <a:prstClr val="black"/>
                </a:solidFill>
                <a:latin typeface="Calibri"/>
                <a:cs typeface="Arial" panose="020B0604020202020204" pitchFamily="34" charset="0"/>
              </a:rPr>
              <a:t>A</a:t>
            </a:r>
            <a:r>
              <a:rPr lang="en-US" sz="1050" b="1" dirty="0">
                <a:solidFill>
                  <a:prstClr val="black"/>
                </a:solidFill>
                <a:latin typeface="Calibri"/>
                <a:cs typeface="Arial" panose="020B0604020202020204" pitchFamily="34" charset="0"/>
              </a:rPr>
              <a:t>. </a:t>
            </a:r>
            <a:r>
              <a:rPr lang="en-US" sz="1050" b="1" dirty="0" err="1">
                <a:solidFill>
                  <a:prstClr val="black"/>
                </a:solidFill>
                <a:latin typeface="Calibri"/>
                <a:cs typeface="Arial" panose="020B0604020202020204" pitchFamily="34" charset="0"/>
              </a:rPr>
              <a:t>Horzyk</a:t>
            </a:r>
            <a:r>
              <a:rPr lang="en-US" sz="1050" dirty="0">
                <a:solidFill>
                  <a:prstClr val="black"/>
                </a:solidFill>
                <a:latin typeface="Calibri"/>
                <a:cs typeface="Arial" panose="020B0604020202020204" pitchFamily="34" charset="0"/>
              </a:rPr>
              <a:t>, </a:t>
            </a:r>
            <a:r>
              <a:rPr lang="en-US" sz="1050" b="1" i="1" dirty="0">
                <a:solidFill>
                  <a:prstClr val="black"/>
                </a:solidFill>
                <a:latin typeface="Calibri"/>
                <a:cs typeface="Arial" panose="020B0604020202020204" pitchFamily="34" charset="0"/>
              </a:rPr>
              <a:t>Human-Like Knowledge Engineering, Generalization and Creativity in Artificial Neural Associative Systems</a:t>
            </a:r>
            <a:r>
              <a:rPr lang="en-US" sz="1050" dirty="0">
                <a:solidFill>
                  <a:prstClr val="black"/>
                </a:solidFill>
                <a:latin typeface="Calibri"/>
                <a:cs typeface="Arial" panose="020B0604020202020204" pitchFamily="34" charset="0"/>
              </a:rPr>
              <a:t>, Springer-</a:t>
            </a:r>
            <a:r>
              <a:rPr lang="en-US" sz="1050" dirty="0" err="1">
                <a:solidFill>
                  <a:prstClr val="black"/>
                </a:solidFill>
                <a:latin typeface="Calibri"/>
                <a:cs typeface="Arial" panose="020B0604020202020204" pitchFamily="34" charset="0"/>
              </a:rPr>
              <a:t>Verlag</a:t>
            </a:r>
            <a:r>
              <a:rPr lang="en-US" sz="1050" dirty="0">
                <a:solidFill>
                  <a:prstClr val="black"/>
                </a:solidFill>
                <a:latin typeface="Calibri"/>
                <a:cs typeface="Arial" panose="020B0604020202020204" pitchFamily="34" charset="0"/>
              </a:rPr>
              <a:t>, AISC 11156, ISSN 2194-5357, ISBN 978-3-319-19089-1, ISBN 978-3-319-19090-7 (eBook</a:t>
            </a:r>
            <a:r>
              <a:rPr lang="en-US" sz="1050" dirty="0" smtClean="0">
                <a:solidFill>
                  <a:prstClr val="black"/>
                </a:solidFill>
                <a:latin typeface="Calibri"/>
                <a:cs typeface="Arial" panose="020B0604020202020204" pitchFamily="34" charset="0"/>
              </a:rPr>
              <a:t>), Springer,</a:t>
            </a:r>
            <a:r>
              <a:rPr lang="pl-PL" sz="1050" dirty="0" smtClean="0">
                <a:solidFill>
                  <a:prstClr val="black"/>
                </a:solidFill>
                <a:latin typeface="Calibri"/>
                <a:cs typeface="Arial" panose="020B0604020202020204" pitchFamily="34" charset="0"/>
              </a:rPr>
              <a:t/>
            </a:r>
            <a:br>
              <a:rPr lang="pl-PL" sz="1050" dirty="0" smtClean="0">
                <a:solidFill>
                  <a:prstClr val="black"/>
                </a:solidFill>
                <a:latin typeface="Calibri"/>
                <a:cs typeface="Arial" panose="020B0604020202020204" pitchFamily="34" charset="0"/>
              </a:rPr>
            </a:br>
            <a:r>
              <a:rPr lang="en-US" sz="1050" dirty="0" smtClean="0">
                <a:solidFill>
                  <a:prstClr val="black"/>
                </a:solidFill>
                <a:latin typeface="Calibri"/>
                <a:cs typeface="Arial" panose="020B0604020202020204" pitchFamily="34" charset="0"/>
              </a:rPr>
              <a:t>Switzerland</a:t>
            </a:r>
            <a:r>
              <a:rPr lang="en-US" sz="1050" dirty="0">
                <a:solidFill>
                  <a:prstClr val="black"/>
                </a:solidFill>
                <a:latin typeface="Calibri"/>
                <a:cs typeface="Arial" panose="020B0604020202020204" pitchFamily="34" charset="0"/>
              </a:rPr>
              <a:t>, 2016, pp. </a:t>
            </a:r>
            <a:r>
              <a:rPr lang="en-US" sz="1050" dirty="0" smtClean="0">
                <a:solidFill>
                  <a:prstClr val="black"/>
                </a:solidFill>
                <a:latin typeface="Calibri"/>
                <a:cs typeface="Arial" panose="020B0604020202020204" pitchFamily="34" charset="0"/>
              </a:rPr>
              <a:t>39</a:t>
            </a:r>
            <a:r>
              <a:rPr lang="pl-PL" sz="1050" dirty="0" smtClean="0">
                <a:solidFill>
                  <a:prstClr val="black"/>
                </a:solidFill>
                <a:latin typeface="Calibri"/>
                <a:cs typeface="Arial" panose="020B0604020202020204" pitchFamily="34" charset="0"/>
              </a:rPr>
              <a:t> </a:t>
            </a:r>
            <a:r>
              <a:rPr lang="en-US" sz="1050" dirty="0" smtClean="0">
                <a:solidFill>
                  <a:prstClr val="black"/>
                </a:solidFill>
                <a:latin typeface="Calibri"/>
                <a:cs typeface="Arial" panose="020B0604020202020204" pitchFamily="34" charset="0"/>
              </a:rPr>
              <a:t>–</a:t>
            </a:r>
            <a:r>
              <a:rPr lang="pl-PL" sz="1050" dirty="0" smtClean="0">
                <a:solidFill>
                  <a:prstClr val="black"/>
                </a:solidFill>
                <a:latin typeface="Calibri"/>
                <a:cs typeface="Arial" panose="020B0604020202020204" pitchFamily="34" charset="0"/>
              </a:rPr>
              <a:t> </a:t>
            </a:r>
            <a:r>
              <a:rPr lang="en-US" sz="1050" dirty="0" smtClean="0">
                <a:solidFill>
                  <a:prstClr val="black"/>
                </a:solidFill>
                <a:latin typeface="Calibri"/>
                <a:cs typeface="Arial" panose="020B0604020202020204" pitchFamily="34" charset="0"/>
              </a:rPr>
              <a:t>51</a:t>
            </a:r>
            <a:r>
              <a:rPr lang="pl-PL" sz="1050" dirty="0" smtClean="0">
                <a:solidFill>
                  <a:prstClr val="black"/>
                </a:solidFill>
                <a:latin typeface="Calibri"/>
                <a:cs typeface="Arial" panose="020B0604020202020204" pitchFamily="34" charset="0"/>
              </a:rPr>
              <a:t>, </a:t>
            </a:r>
            <a:r>
              <a:rPr lang="en-US" sz="1050" dirty="0">
                <a:solidFill>
                  <a:prstClr val="black"/>
                </a:solidFill>
                <a:latin typeface="Calibri"/>
                <a:cs typeface="Arial" panose="020B0604020202020204" pitchFamily="34" charset="0"/>
                <a:hlinkClick r:id="rId10" action="ppaction://hlinkfile"/>
              </a:rPr>
              <a:t>DOI 10.1007/978-3-319-19090-7</a:t>
            </a:r>
            <a:r>
              <a:rPr lang="en-US" sz="1050" dirty="0">
                <a:solidFill>
                  <a:prstClr val="black"/>
                </a:solidFill>
                <a:latin typeface="Calibri"/>
                <a:cs typeface="Arial" panose="020B0604020202020204" pitchFamily="34" charset="0"/>
              </a:rPr>
              <a:t>.</a:t>
            </a:r>
          </a:p>
        </p:txBody>
      </p:sp>
      <p:grpSp>
        <p:nvGrpSpPr>
          <p:cNvPr id="5" name="Grupa 4"/>
          <p:cNvGrpSpPr/>
          <p:nvPr/>
        </p:nvGrpSpPr>
        <p:grpSpPr>
          <a:xfrm>
            <a:off x="-3186" y="0"/>
            <a:ext cx="9147186" cy="1556792"/>
            <a:chOff x="-3186" y="0"/>
            <a:chExt cx="9147186" cy="1556792"/>
          </a:xfrm>
        </p:grpSpPr>
        <p:pic>
          <p:nvPicPr>
            <p:cNvPr id="9" name="Obraz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86" y="0"/>
              <a:ext cx="4644008" cy="1556792"/>
            </a:xfrm>
            <a:prstGeom prst="rect">
              <a:avLst/>
            </a:prstGeom>
          </p:spPr>
        </p:pic>
        <p:pic>
          <p:nvPicPr>
            <p:cNvPr id="12" name="Obraz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640822" y="0"/>
              <a:ext cx="4503178" cy="1556792"/>
            </a:xfrm>
            <a:prstGeom prst="rect">
              <a:avLst/>
            </a:prstGeom>
          </p:spPr>
        </p:pic>
      </p:grpSp>
      <p:sp>
        <p:nvSpPr>
          <p:cNvPr id="11" name="Podtytuł 9"/>
          <p:cNvSpPr txBox="1">
            <a:spLocks/>
          </p:cNvSpPr>
          <p:nvPr/>
        </p:nvSpPr>
        <p:spPr>
          <a:xfrm>
            <a:off x="-6584" y="6015310"/>
            <a:ext cx="2130312" cy="792088"/>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None/>
            </a:pPr>
            <a:r>
              <a:rPr lang="pl-PL" sz="1600" b="1" dirty="0" smtClean="0">
                <a:effectLst>
                  <a:outerShdw blurRad="38100" dist="38100" dir="2700000" algn="tl">
                    <a:srgbClr val="000000">
                      <a:alpha val="43137"/>
                    </a:srgbClr>
                  </a:outerShdw>
                </a:effectLst>
                <a:latin typeface="Cambria" panose="02040503050406030204" pitchFamily="18" charset="0"/>
              </a:rPr>
              <a:t>University of Science and Technology</a:t>
            </a:r>
            <a:br>
              <a:rPr lang="pl-PL" sz="1600" b="1" dirty="0" smtClean="0">
                <a:effectLst>
                  <a:outerShdw blurRad="38100" dist="38100" dir="2700000" algn="tl">
                    <a:srgbClr val="000000">
                      <a:alpha val="43137"/>
                    </a:srgbClr>
                  </a:outerShdw>
                </a:effectLst>
                <a:latin typeface="Cambria" panose="02040503050406030204" pitchFamily="18" charset="0"/>
              </a:rPr>
            </a:br>
            <a:r>
              <a:rPr lang="pl-PL" sz="1600" b="1" dirty="0" smtClean="0">
                <a:effectLst>
                  <a:outerShdw blurRad="38100" dist="38100" dir="2700000" algn="tl">
                    <a:srgbClr val="000000">
                      <a:alpha val="43137"/>
                    </a:srgbClr>
                  </a:outerShdw>
                </a:effectLst>
                <a:latin typeface="Cambria" panose="02040503050406030204" pitchFamily="18" charset="0"/>
              </a:rPr>
              <a:t>in Krakow, Poland</a:t>
            </a:r>
          </a:p>
          <a:p>
            <a:pPr marL="0" indent="0" algn="ctr" fontAlgn="auto">
              <a:spcAft>
                <a:spcPts val="0"/>
              </a:spcAft>
              <a:buNone/>
            </a:pPr>
            <a:endParaRPr lang="en-US" sz="1600" dirty="0"/>
          </a:p>
        </p:txBody>
      </p:sp>
      <p:pic>
        <p:nvPicPr>
          <p:cNvPr id="13" name="Obraz 1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508352" y="1792592"/>
            <a:ext cx="1183328" cy="1564400"/>
          </a:xfrm>
          <a:prstGeom prst="rect">
            <a:avLst/>
          </a:prstGeom>
        </p:spPr>
      </p:pic>
      <p:pic>
        <p:nvPicPr>
          <p:cNvPr id="14" name="Obraz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55215" y="1748625"/>
            <a:ext cx="1665819" cy="1562475"/>
          </a:xfrm>
          <a:prstGeom prst="rect">
            <a:avLst/>
          </a:prstGeom>
        </p:spPr>
      </p:pic>
      <p:sp>
        <p:nvSpPr>
          <p:cNvPr id="17" name="Podtytuł 9"/>
          <p:cNvSpPr txBox="1">
            <a:spLocks/>
          </p:cNvSpPr>
          <p:nvPr/>
        </p:nvSpPr>
        <p:spPr>
          <a:xfrm>
            <a:off x="7175094" y="5967813"/>
            <a:ext cx="1967954" cy="318058"/>
          </a:xfrm>
          <a:prstGeom prst="rect">
            <a:avLst/>
          </a:prstGeom>
        </p:spPr>
        <p:txBody>
          <a:bodyPr vert="horz" lIns="91440" tIns="45720" rIns="91440" bIns="45720" rtlCol="0">
            <a:normAutofit fontScale="92500" lnSpcReduction="10000"/>
          </a:bodyPr>
          <a:lstStyle>
            <a:lvl1pPr marL="0" indent="0" algn="ctr" defTabSz="514350" rtl="0" eaLnBrk="1" latinLnBrk="0" hangingPunct="1">
              <a:lnSpc>
                <a:spcPct val="90000"/>
              </a:lnSpc>
              <a:spcBef>
                <a:spcPts val="563"/>
              </a:spcBef>
              <a:buFont typeface="Arial" panose="020B0604020202020204" pitchFamily="34" charset="0"/>
              <a:buNone/>
              <a:defRPr sz="1350" kern="1200">
                <a:solidFill>
                  <a:schemeClr val="tx1"/>
                </a:solidFill>
                <a:latin typeface="+mn-lt"/>
                <a:ea typeface="+mn-ea"/>
                <a:cs typeface="+mn-cs"/>
              </a:defRPr>
            </a:lvl1pPr>
            <a:lvl2pPr marL="257175" indent="0" algn="ctr" defTabSz="514350" rtl="0" eaLnBrk="1" latinLnBrk="0" hangingPunct="1">
              <a:lnSpc>
                <a:spcPct val="90000"/>
              </a:lnSpc>
              <a:spcBef>
                <a:spcPts val="281"/>
              </a:spcBef>
              <a:buFont typeface="Arial" panose="020B0604020202020204" pitchFamily="34" charset="0"/>
              <a:buNone/>
              <a:defRPr sz="1125" kern="1200">
                <a:solidFill>
                  <a:schemeClr val="tx1"/>
                </a:solidFill>
                <a:latin typeface="+mn-lt"/>
                <a:ea typeface="+mn-ea"/>
                <a:cs typeface="+mn-cs"/>
              </a:defRPr>
            </a:lvl2pPr>
            <a:lvl3pPr marL="514350" indent="0" algn="ctr" defTabSz="514350" rtl="0" eaLnBrk="1" latinLnBrk="0" hangingPunct="1">
              <a:lnSpc>
                <a:spcPct val="90000"/>
              </a:lnSpc>
              <a:spcBef>
                <a:spcPts val="281"/>
              </a:spcBef>
              <a:buFont typeface="Arial" panose="020B0604020202020204" pitchFamily="34" charset="0"/>
              <a:buNone/>
              <a:defRPr sz="1013" kern="1200">
                <a:solidFill>
                  <a:schemeClr val="tx1"/>
                </a:solidFill>
                <a:latin typeface="+mn-lt"/>
                <a:ea typeface="+mn-ea"/>
                <a:cs typeface="+mn-cs"/>
              </a:defRPr>
            </a:lvl3pPr>
            <a:lvl4pPr marL="7715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4pPr>
            <a:lvl5pPr marL="10287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5pPr>
            <a:lvl6pPr marL="128587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9pPr>
          </a:lstStyle>
          <a:p>
            <a:pPr fontAlgn="auto">
              <a:spcBef>
                <a:spcPts val="0"/>
              </a:spcBef>
              <a:spcAft>
                <a:spcPts val="0"/>
              </a:spcAft>
            </a:pPr>
            <a:r>
              <a:rPr lang="pl-PL" sz="1800" b="1" dirty="0" err="1" smtClean="0">
                <a:effectLst>
                  <a:outerShdw blurRad="38100" dist="38100" dir="2700000" algn="tl">
                    <a:srgbClr val="000000">
                      <a:alpha val="43137"/>
                    </a:srgbClr>
                  </a:outerShdw>
                </a:effectLst>
                <a:latin typeface="Cambria" panose="02040503050406030204" pitchFamily="18" charset="0"/>
              </a:rPr>
              <a:t>Athens</a:t>
            </a:r>
            <a:r>
              <a:rPr lang="pl-PL" sz="1800" b="1" dirty="0" smtClean="0">
                <a:effectLst>
                  <a:outerShdw blurRad="38100" dist="38100" dir="2700000" algn="tl">
                    <a:srgbClr val="000000">
                      <a:alpha val="43137"/>
                    </a:srgbClr>
                  </a:outerShdw>
                </a:effectLst>
                <a:latin typeface="Cambria" panose="02040503050406030204" pitchFamily="18" charset="0"/>
              </a:rPr>
              <a:t>, OH, U.S.A.</a:t>
            </a:r>
          </a:p>
          <a:p>
            <a:pPr fontAlgn="auto">
              <a:spcBef>
                <a:spcPts val="800"/>
              </a:spcBef>
              <a:spcAft>
                <a:spcPts val="0"/>
              </a:spcAft>
            </a:pPr>
            <a:endParaRPr lang="pl-PL" sz="1800" b="1" dirty="0" smtClean="0">
              <a:effectLst>
                <a:outerShdw blurRad="38100" dist="38100" dir="2700000" algn="tl">
                  <a:srgbClr val="000000">
                    <a:alpha val="43137"/>
                  </a:srgbClr>
                </a:outerShdw>
              </a:effectLst>
              <a:latin typeface="Cambria" panose="02040503050406030204" pitchFamily="18" charset="0"/>
            </a:endParaRPr>
          </a:p>
        </p:txBody>
      </p:sp>
      <p:pic>
        <p:nvPicPr>
          <p:cNvPr id="4" name="Obraz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3623" y="4491823"/>
            <a:ext cx="728264" cy="1412833"/>
          </a:xfrm>
          <a:prstGeom prst="rect">
            <a:avLst/>
          </a:prstGeom>
        </p:spPr>
      </p:pic>
      <p:sp>
        <p:nvSpPr>
          <p:cNvPr id="19" name="Podtytuł 9"/>
          <p:cNvSpPr txBox="1">
            <a:spLocks/>
          </p:cNvSpPr>
          <p:nvPr/>
        </p:nvSpPr>
        <p:spPr>
          <a:xfrm>
            <a:off x="107504" y="3410518"/>
            <a:ext cx="1860502" cy="938599"/>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None/>
            </a:pPr>
            <a:r>
              <a:rPr lang="pl-PL" sz="1600" b="1" dirty="0" smtClean="0">
                <a:effectLst>
                  <a:outerShdw blurRad="38100" dist="38100" dir="2700000" algn="tl">
                    <a:srgbClr val="000000">
                      <a:alpha val="43137"/>
                    </a:srgbClr>
                  </a:outerShdw>
                </a:effectLst>
                <a:latin typeface="Cambria" panose="02040503050406030204" pitchFamily="18" charset="0"/>
              </a:rPr>
              <a:t>Adrian Horzyk</a:t>
            </a:r>
          </a:p>
          <a:p>
            <a:pPr marL="0" indent="0" algn="ctr" fontAlgn="auto">
              <a:spcAft>
                <a:spcPts val="0"/>
              </a:spcAft>
              <a:buNone/>
            </a:pPr>
            <a:r>
              <a:rPr lang="pl-PL" sz="1400" b="1" dirty="0" smtClean="0">
                <a:effectLst>
                  <a:outerShdw blurRad="38100" dist="38100" dir="2700000" algn="tl">
                    <a:srgbClr val="000000">
                      <a:alpha val="43137"/>
                    </a:srgbClr>
                  </a:outerShdw>
                </a:effectLst>
                <a:latin typeface="Cambria" panose="02040503050406030204" pitchFamily="18" charset="0"/>
                <a:hlinkClick r:id="rId15"/>
              </a:rPr>
              <a:t>horzyk@agh.edu.pl</a:t>
            </a:r>
            <a:endParaRPr lang="pl-PL" sz="1400" b="1" dirty="0" smtClean="0">
              <a:effectLst>
                <a:outerShdw blurRad="38100" dist="38100" dir="2700000" algn="tl">
                  <a:srgbClr val="000000">
                    <a:alpha val="43137"/>
                  </a:srgbClr>
                </a:outerShdw>
              </a:effectLst>
              <a:latin typeface="Cambria" panose="02040503050406030204" pitchFamily="18" charset="0"/>
            </a:endParaRPr>
          </a:p>
          <a:p>
            <a:pPr marL="0" indent="0" algn="ctr" fontAlgn="auto">
              <a:spcAft>
                <a:spcPts val="0"/>
              </a:spcAft>
              <a:buNone/>
            </a:pPr>
            <a:r>
              <a:rPr lang="pl-PL" sz="1400" b="1" dirty="0" smtClean="0">
                <a:effectLst>
                  <a:outerShdw blurRad="38100" dist="38100" dir="2700000" algn="tl">
                    <a:srgbClr val="000000">
                      <a:alpha val="43137"/>
                    </a:srgbClr>
                  </a:outerShdw>
                </a:effectLst>
                <a:latin typeface="Cambria" panose="02040503050406030204" pitchFamily="18" charset="0"/>
              </a:rPr>
              <a:t>Google: </a:t>
            </a:r>
            <a:r>
              <a:rPr lang="pl-PL" sz="1400" b="1"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hlinkClick r:id="rId16"/>
              </a:rPr>
              <a:t>Horzyk</a:t>
            </a:r>
            <a:endParaRPr lang="pl-PL" sz="1400" b="1"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endParaRPr>
          </a:p>
          <a:p>
            <a:pPr marL="0" indent="0" algn="ctr" fontAlgn="auto">
              <a:spcAft>
                <a:spcPts val="0"/>
              </a:spcAft>
              <a:buNone/>
            </a:pPr>
            <a:endParaRPr lang="en-US" sz="1600" dirty="0"/>
          </a:p>
        </p:txBody>
      </p:sp>
      <p:sp>
        <p:nvSpPr>
          <p:cNvPr id="20" name="Podtytuł 9"/>
          <p:cNvSpPr txBox="1">
            <a:spLocks/>
          </p:cNvSpPr>
          <p:nvPr/>
        </p:nvSpPr>
        <p:spPr>
          <a:xfrm>
            <a:off x="7044010" y="3429000"/>
            <a:ext cx="2088231" cy="1062823"/>
          </a:xfrm>
          <a:prstGeom prst="rect">
            <a:avLst/>
          </a:prstGeom>
        </p:spPr>
        <p:txBody>
          <a:bodyPr vert="horz" lIns="91440" tIns="45720" rIns="91440" bIns="45720" rtlCol="0">
            <a:normAutofit/>
          </a:bodyPr>
          <a:lstStyle>
            <a:lvl1pPr marL="0" indent="0" algn="ctr" defTabSz="514350" rtl="0" eaLnBrk="1" latinLnBrk="0" hangingPunct="1">
              <a:lnSpc>
                <a:spcPct val="90000"/>
              </a:lnSpc>
              <a:spcBef>
                <a:spcPts val="563"/>
              </a:spcBef>
              <a:buFont typeface="Arial" panose="020B0604020202020204" pitchFamily="34" charset="0"/>
              <a:buNone/>
              <a:defRPr sz="1350" kern="1200">
                <a:solidFill>
                  <a:schemeClr val="tx1"/>
                </a:solidFill>
                <a:latin typeface="+mn-lt"/>
                <a:ea typeface="+mn-ea"/>
                <a:cs typeface="+mn-cs"/>
              </a:defRPr>
            </a:lvl1pPr>
            <a:lvl2pPr marL="257175" indent="0" algn="ctr" defTabSz="514350" rtl="0" eaLnBrk="1" latinLnBrk="0" hangingPunct="1">
              <a:lnSpc>
                <a:spcPct val="90000"/>
              </a:lnSpc>
              <a:spcBef>
                <a:spcPts val="281"/>
              </a:spcBef>
              <a:buFont typeface="Arial" panose="020B0604020202020204" pitchFamily="34" charset="0"/>
              <a:buNone/>
              <a:defRPr sz="1125" kern="1200">
                <a:solidFill>
                  <a:schemeClr val="tx1"/>
                </a:solidFill>
                <a:latin typeface="+mn-lt"/>
                <a:ea typeface="+mn-ea"/>
                <a:cs typeface="+mn-cs"/>
              </a:defRPr>
            </a:lvl2pPr>
            <a:lvl3pPr marL="514350" indent="0" algn="ctr" defTabSz="514350" rtl="0" eaLnBrk="1" latinLnBrk="0" hangingPunct="1">
              <a:lnSpc>
                <a:spcPct val="90000"/>
              </a:lnSpc>
              <a:spcBef>
                <a:spcPts val="281"/>
              </a:spcBef>
              <a:buFont typeface="Arial" panose="020B0604020202020204" pitchFamily="34" charset="0"/>
              <a:buNone/>
              <a:defRPr sz="1013" kern="1200">
                <a:solidFill>
                  <a:schemeClr val="tx1"/>
                </a:solidFill>
                <a:latin typeface="+mn-lt"/>
                <a:ea typeface="+mn-ea"/>
                <a:cs typeface="+mn-cs"/>
              </a:defRPr>
            </a:lvl3pPr>
            <a:lvl4pPr marL="7715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4pPr>
            <a:lvl5pPr marL="10287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5pPr>
            <a:lvl6pPr marL="128587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9pPr>
          </a:lstStyle>
          <a:p>
            <a:pPr fontAlgn="auto">
              <a:spcBef>
                <a:spcPts val="800"/>
              </a:spcBef>
              <a:spcAft>
                <a:spcPts val="0"/>
              </a:spcAft>
            </a:pPr>
            <a:r>
              <a:rPr lang="pl-PL" sz="1600" b="1" dirty="0" smtClean="0">
                <a:effectLst>
                  <a:outerShdw blurRad="38100" dist="38100" dir="2700000" algn="tl">
                    <a:srgbClr val="000000">
                      <a:alpha val="43137"/>
                    </a:srgbClr>
                  </a:outerShdw>
                </a:effectLst>
                <a:latin typeface="Cambria" panose="02040503050406030204" pitchFamily="18" charset="0"/>
              </a:rPr>
              <a:t>Janusz A. Starzyk</a:t>
            </a:r>
          </a:p>
          <a:p>
            <a:pPr fontAlgn="auto">
              <a:spcBef>
                <a:spcPts val="800"/>
              </a:spcBef>
              <a:spcAft>
                <a:spcPts val="0"/>
              </a:spcAft>
            </a:pPr>
            <a:r>
              <a:rPr lang="pl-PL" sz="1400" b="1" dirty="0" smtClean="0">
                <a:effectLst>
                  <a:outerShdw blurRad="38100" dist="38100" dir="2700000" algn="tl">
                    <a:srgbClr val="000000">
                      <a:alpha val="43137"/>
                    </a:srgbClr>
                  </a:outerShdw>
                </a:effectLst>
                <a:latin typeface="Cambria" panose="02040503050406030204" pitchFamily="18" charset="0"/>
                <a:hlinkClick r:id="rId17"/>
              </a:rPr>
              <a:t>starzykj@ohio.edu</a:t>
            </a:r>
            <a:endParaRPr lang="pl-PL" sz="1400" b="1" dirty="0" smtClean="0">
              <a:effectLst>
                <a:outerShdw blurRad="38100" dist="38100" dir="2700000" algn="tl">
                  <a:srgbClr val="000000">
                    <a:alpha val="43137"/>
                  </a:srgbClr>
                </a:outerShdw>
              </a:effectLst>
              <a:latin typeface="Cambria" panose="02040503050406030204" pitchFamily="18" charset="0"/>
            </a:endParaRPr>
          </a:p>
          <a:p>
            <a:pPr fontAlgn="auto">
              <a:spcBef>
                <a:spcPts val="800"/>
              </a:spcBef>
              <a:spcAft>
                <a:spcPts val="0"/>
              </a:spcAft>
            </a:pPr>
            <a:r>
              <a:rPr lang="pl-PL" sz="1400" b="1" dirty="0" smtClean="0">
                <a:effectLst>
                  <a:outerShdw blurRad="38100" dist="38100" dir="2700000" algn="tl">
                    <a:srgbClr val="000000">
                      <a:alpha val="43137"/>
                    </a:srgbClr>
                  </a:outerShdw>
                </a:effectLst>
                <a:latin typeface="Cambria" panose="02040503050406030204" pitchFamily="18" charset="0"/>
              </a:rPr>
              <a:t>Google: </a:t>
            </a:r>
            <a:r>
              <a:rPr lang="pl-PL" sz="1400" b="1" dirty="0">
                <a:solidFill>
                  <a:schemeClr val="bg1">
                    <a:lumMod val="95000"/>
                  </a:schemeClr>
                </a:solidFill>
                <a:effectLst>
                  <a:outerShdw blurRad="38100" dist="38100" dir="2700000" algn="tl">
                    <a:srgbClr val="000000">
                      <a:alpha val="43137"/>
                    </a:srgbClr>
                  </a:outerShdw>
                </a:effectLst>
                <a:latin typeface="Cambria" panose="02040503050406030204" pitchFamily="18" charset="0"/>
                <a:hlinkClick r:id="rId18"/>
              </a:rPr>
              <a:t>Janusz </a:t>
            </a:r>
            <a:r>
              <a:rPr lang="pl-PL" sz="1400" b="1"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hlinkClick r:id="rId18"/>
              </a:rPr>
              <a:t>Starzyk</a:t>
            </a:r>
            <a:endParaRPr lang="pl-PL" sz="1400" b="1"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endParaRPr>
          </a:p>
        </p:txBody>
      </p:sp>
      <p:pic>
        <p:nvPicPr>
          <p:cNvPr id="7" name="Obraz 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80312" y="4349117"/>
            <a:ext cx="1455963" cy="1543321"/>
          </a:xfrm>
          <a:prstGeom prst="rect">
            <a:avLst/>
          </a:prstGeom>
        </p:spPr>
      </p:pic>
      <p:pic>
        <p:nvPicPr>
          <p:cNvPr id="8" name="Obraz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732323" y="6326678"/>
            <a:ext cx="2399918" cy="427663"/>
          </a:xfrm>
          <a:prstGeom prst="rect">
            <a:avLst/>
          </a:prstGeom>
        </p:spPr>
      </p:pic>
      <p:pic>
        <p:nvPicPr>
          <p:cNvPr id="18" name="Obraz 1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252" y="1595093"/>
            <a:ext cx="562640" cy="562640"/>
          </a:xfrm>
          <a:prstGeom prst="rect">
            <a:avLst/>
          </a:prstGeom>
        </p:spPr>
      </p:pic>
      <p:pic>
        <p:nvPicPr>
          <p:cNvPr id="21" name="Obraz 20"/>
          <p:cNvPicPr>
            <a:picLocks noChangeAspect="1"/>
          </p:cNvPicPr>
          <p:nvPr/>
        </p:nvPicPr>
        <p:blipFill>
          <a:blip r:embed="rId22"/>
          <a:stretch>
            <a:fillRect/>
          </a:stretch>
        </p:blipFill>
        <p:spPr>
          <a:xfrm>
            <a:off x="8557327" y="1597302"/>
            <a:ext cx="557895" cy="560431"/>
          </a:xfrm>
          <a:prstGeom prst="rect">
            <a:avLst/>
          </a:prstGeom>
        </p:spPr>
      </p:pic>
    </p:spTree>
    <p:extLst>
      <p:ext uri="{BB962C8B-B14F-4D97-AF65-F5344CB8AC3E}">
        <p14:creationId xmlns:p14="http://schemas.microsoft.com/office/powerpoint/2010/main" val="40959190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5" name="Obraz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791" y="2348879"/>
            <a:ext cx="3140533" cy="2244085"/>
          </a:xfrm>
          <a:prstGeom prst="rect">
            <a:avLst/>
          </a:prstGeom>
        </p:spPr>
      </p:pic>
      <p:grpSp>
        <p:nvGrpSpPr>
          <p:cNvPr id="16" name="Grupa 15"/>
          <p:cNvGrpSpPr/>
          <p:nvPr/>
        </p:nvGrpSpPr>
        <p:grpSpPr>
          <a:xfrm>
            <a:off x="611560" y="2636912"/>
            <a:ext cx="1836741" cy="1378943"/>
            <a:chOff x="2123728" y="829167"/>
            <a:chExt cx="3600400" cy="2657601"/>
          </a:xfrm>
        </p:grpSpPr>
        <p:pic>
          <p:nvPicPr>
            <p:cNvPr id="21" name="Obraz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829167"/>
              <a:ext cx="3600400" cy="2657601"/>
            </a:xfrm>
            <a:prstGeom prst="rect">
              <a:avLst/>
            </a:prstGeom>
          </p:spPr>
        </p:pic>
        <p:pic>
          <p:nvPicPr>
            <p:cNvPr id="22" name="Obraz 2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71369" y="976956"/>
              <a:ext cx="1872208" cy="1440160"/>
            </a:xfrm>
            <a:prstGeom prst="rect">
              <a:avLst/>
            </a:prstGeom>
          </p:spPr>
        </p:pic>
      </p:grpSp>
      <p:sp>
        <p:nvSpPr>
          <p:cNvPr id="23" name="Tytuł 1"/>
          <p:cNvSpPr>
            <a:spLocks noGrp="1"/>
          </p:cNvSpPr>
          <p:nvPr>
            <p:ph type="title"/>
          </p:nvPr>
        </p:nvSpPr>
        <p:spPr>
          <a:xfrm>
            <a:off x="1691680" y="404664"/>
            <a:ext cx="5760640" cy="936104"/>
          </a:xfrm>
        </p:spPr>
        <p:txBody>
          <a:bodyPr>
            <a:noAutofit/>
          </a:bodyPr>
          <a:lstStyle/>
          <a:p>
            <a:pPr algn="ctr"/>
            <a:r>
              <a:rPr lang="en-US" sz="3200" b="1" dirty="0" smtClean="0">
                <a:solidFill>
                  <a:srgbClr val="E7DFD8"/>
                </a:solidFill>
                <a:effectLst>
                  <a:outerShdw blurRad="38100" dist="38100" dir="2700000" algn="tl">
                    <a:srgbClr val="000000">
                      <a:alpha val="43137"/>
                    </a:srgbClr>
                  </a:outerShdw>
                </a:effectLst>
                <a:latin typeface="Cambria" panose="02040503050406030204" pitchFamily="18" charset="0"/>
              </a:rPr>
              <a:t>Research inspired by brains and biological neurons</a:t>
            </a:r>
            <a:endParaRPr lang="en-US" sz="3200" b="1" dirty="0">
              <a:solidFill>
                <a:srgbClr val="E7DFD8"/>
              </a:solidFill>
              <a:effectLst>
                <a:outerShdw blurRad="38100" dist="38100" dir="2700000" algn="tl">
                  <a:srgbClr val="000000">
                    <a:alpha val="43137"/>
                  </a:srgbClr>
                </a:outerShdw>
              </a:effectLst>
              <a:latin typeface="Cambria" panose="02040503050406030204" pitchFamily="18" charset="0"/>
            </a:endParaRPr>
          </a:p>
        </p:txBody>
      </p:sp>
      <p:sp>
        <p:nvSpPr>
          <p:cNvPr id="24" name="Tytuł 1"/>
          <p:cNvSpPr txBox="1">
            <a:spLocks/>
          </p:cNvSpPr>
          <p:nvPr/>
        </p:nvSpPr>
        <p:spPr>
          <a:xfrm>
            <a:off x="3288844" y="1412776"/>
            <a:ext cx="5855156" cy="4392488"/>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57200" indent="-457200">
              <a:lnSpc>
                <a:spcPct val="110000"/>
              </a:lnSpc>
              <a:spcBef>
                <a:spcPts val="0"/>
              </a:spcBef>
              <a:spcAft>
                <a:spcPts val="0"/>
              </a:spcAft>
              <a:buFont typeface="Wingdings" panose="05000000000000000000" pitchFamily="2" charset="2"/>
              <a:buChar char="ü"/>
            </a:pPr>
            <a:r>
              <a:rPr lang="en-US" sz="2400" b="1" dirty="0" smtClean="0">
                <a:solidFill>
                  <a:srgbClr val="E7DFD8"/>
                </a:solidFill>
                <a:effectLst>
                  <a:outerShdw blurRad="38100" dist="38100" dir="2700000" algn="tl">
                    <a:srgbClr val="000000">
                      <a:alpha val="43137"/>
                    </a:srgbClr>
                  </a:outerShdw>
                </a:effectLst>
              </a:rPr>
              <a:t>Work in </a:t>
            </a:r>
            <a:r>
              <a:rPr lang="en-US" sz="2400" b="1" dirty="0" smtClean="0">
                <a:solidFill>
                  <a:srgbClr val="DAAC9C"/>
                </a:solidFill>
                <a:effectLst>
                  <a:outerShdw blurRad="38100" dist="38100" dir="2700000" algn="tl">
                    <a:srgbClr val="000000">
                      <a:alpha val="43137"/>
                    </a:srgbClr>
                  </a:outerShdw>
                </a:effectLst>
              </a:rPr>
              <a:t>parallel</a:t>
            </a:r>
            <a:r>
              <a:rPr lang="en-US" sz="2400" b="1" dirty="0" smtClean="0">
                <a:solidFill>
                  <a:srgbClr val="E7DFD8"/>
                </a:solidFill>
                <a:effectLst>
                  <a:outerShdw blurRad="38100" dist="38100" dir="2700000" algn="tl">
                    <a:srgbClr val="000000">
                      <a:alpha val="43137"/>
                    </a:srgbClr>
                  </a:outerShdw>
                </a:effectLst>
              </a:rPr>
              <a:t> and </a:t>
            </a:r>
            <a:r>
              <a:rPr lang="en-US" sz="2400" b="1" dirty="0" smtClean="0">
                <a:solidFill>
                  <a:srgbClr val="DAAC9C"/>
                </a:solidFill>
                <a:effectLst>
                  <a:outerShdw blurRad="38100" dist="38100" dir="2700000" algn="tl">
                    <a:srgbClr val="000000">
                      <a:alpha val="43137"/>
                    </a:srgbClr>
                  </a:outerShdw>
                </a:effectLst>
              </a:rPr>
              <a:t>asynchronously</a:t>
            </a:r>
          </a:p>
          <a:p>
            <a:pPr marL="457200" indent="-457200">
              <a:lnSpc>
                <a:spcPct val="110000"/>
              </a:lnSpc>
              <a:spcBef>
                <a:spcPts val="0"/>
              </a:spcBef>
              <a:spcAft>
                <a:spcPts val="0"/>
              </a:spcAft>
              <a:buFont typeface="Wingdings" panose="05000000000000000000" pitchFamily="2" charset="2"/>
              <a:buChar char="ü"/>
            </a:pPr>
            <a:r>
              <a:rPr lang="en-US" sz="2400" b="1" dirty="0" smtClean="0">
                <a:solidFill>
                  <a:srgbClr val="DAAC9C"/>
                </a:solidFill>
                <a:effectLst>
                  <a:outerShdw blurRad="38100" dist="38100" dir="2700000" algn="tl">
                    <a:srgbClr val="000000">
                      <a:alpha val="43137"/>
                    </a:srgbClr>
                  </a:outerShdw>
                </a:effectLst>
              </a:rPr>
              <a:t>Associate</a:t>
            </a:r>
            <a:r>
              <a:rPr lang="en-US" sz="2400" b="1" dirty="0" smtClean="0">
                <a:solidFill>
                  <a:srgbClr val="E7DFD8"/>
                </a:solidFill>
                <a:effectLst>
                  <a:outerShdw blurRad="38100" dist="38100" dir="2700000" algn="tl">
                    <a:srgbClr val="000000">
                      <a:alpha val="43137"/>
                    </a:srgbClr>
                  </a:outerShdw>
                </a:effectLst>
              </a:rPr>
              <a:t> stimuli context-sensitively</a:t>
            </a:r>
          </a:p>
          <a:p>
            <a:pPr marL="457200" indent="-457200">
              <a:lnSpc>
                <a:spcPct val="110000"/>
              </a:lnSpc>
              <a:spcBef>
                <a:spcPts val="0"/>
              </a:spcBef>
              <a:spcAft>
                <a:spcPts val="0"/>
              </a:spcAft>
              <a:buFont typeface="Wingdings" panose="05000000000000000000" pitchFamily="2" charset="2"/>
              <a:buChar char="ü"/>
            </a:pPr>
            <a:r>
              <a:rPr lang="en-US" sz="2400" b="1" dirty="0" smtClean="0">
                <a:solidFill>
                  <a:srgbClr val="E7DFD8"/>
                </a:solidFill>
                <a:effectLst>
                  <a:outerShdw blurRad="38100" dist="38100" dir="2700000" algn="tl">
                    <a:srgbClr val="000000">
                      <a:alpha val="43137"/>
                    </a:srgbClr>
                  </a:outerShdw>
                </a:effectLst>
              </a:rPr>
              <a:t>Use </a:t>
            </a:r>
            <a:r>
              <a:rPr lang="en-US" sz="2400" b="1" dirty="0" smtClean="0">
                <a:solidFill>
                  <a:srgbClr val="DAAC9C"/>
                </a:solidFill>
                <a:effectLst>
                  <a:outerShdw blurRad="38100" dist="38100" dir="2700000" algn="tl">
                    <a:srgbClr val="000000">
                      <a:alpha val="43137"/>
                    </a:srgbClr>
                  </a:outerShdw>
                </a:effectLst>
              </a:rPr>
              <a:t>time approach </a:t>
            </a:r>
            <a:r>
              <a:rPr lang="en-US" sz="2400" b="1" dirty="0" smtClean="0">
                <a:solidFill>
                  <a:srgbClr val="E7DFD8"/>
                </a:solidFill>
                <a:effectLst>
                  <a:outerShdw blurRad="38100" dist="38100" dir="2700000" algn="tl">
                    <a:srgbClr val="000000">
                      <a:alpha val="43137"/>
                    </a:srgbClr>
                  </a:outerShdw>
                </a:effectLst>
              </a:rPr>
              <a:t>for computations</a:t>
            </a:r>
          </a:p>
          <a:p>
            <a:pPr marL="457200" indent="-457200">
              <a:lnSpc>
                <a:spcPct val="110000"/>
              </a:lnSpc>
              <a:spcBef>
                <a:spcPts val="0"/>
              </a:spcBef>
              <a:spcAft>
                <a:spcPts val="0"/>
              </a:spcAft>
              <a:buFont typeface="Wingdings" panose="05000000000000000000" pitchFamily="2" charset="2"/>
              <a:buChar char="ü"/>
            </a:pPr>
            <a:r>
              <a:rPr lang="en-US" sz="2400" b="1" dirty="0" smtClean="0">
                <a:solidFill>
                  <a:srgbClr val="E7DFD8"/>
                </a:solidFill>
                <a:effectLst>
                  <a:outerShdw blurRad="38100" dist="38100" dir="2700000" algn="tl">
                    <a:srgbClr val="000000">
                      <a:alpha val="43137"/>
                    </a:srgbClr>
                  </a:outerShdw>
                </a:effectLst>
              </a:rPr>
              <a:t>Represent various data and their relations</a:t>
            </a:r>
          </a:p>
          <a:p>
            <a:pPr marL="457200" indent="-457200">
              <a:lnSpc>
                <a:spcPct val="110000"/>
              </a:lnSpc>
              <a:spcBef>
                <a:spcPts val="0"/>
              </a:spcBef>
              <a:spcAft>
                <a:spcPts val="0"/>
              </a:spcAft>
              <a:buFont typeface="Wingdings" panose="05000000000000000000" pitchFamily="2" charset="2"/>
              <a:buChar char="ü"/>
            </a:pPr>
            <a:r>
              <a:rPr lang="en-US" sz="2400" b="1" dirty="0" smtClean="0">
                <a:solidFill>
                  <a:srgbClr val="DAAC9C"/>
                </a:solidFill>
                <a:effectLst>
                  <a:outerShdw blurRad="38100" dist="38100" dir="2700000" algn="tl">
                    <a:srgbClr val="000000">
                      <a:alpha val="43137"/>
                    </a:srgbClr>
                  </a:outerShdw>
                </a:effectLst>
              </a:rPr>
              <a:t>Self-organize</a:t>
            </a:r>
            <a:r>
              <a:rPr lang="en-US" sz="2400" b="1" dirty="0" smtClean="0">
                <a:solidFill>
                  <a:srgbClr val="E7DFD8"/>
                </a:solidFill>
                <a:effectLst>
                  <a:outerShdw blurRad="38100" dist="38100" dir="2700000" algn="tl">
                    <a:srgbClr val="000000">
                      <a:alpha val="43137"/>
                    </a:srgbClr>
                  </a:outerShdw>
                </a:effectLst>
              </a:rPr>
              <a:t> neurons developing </a:t>
            </a:r>
            <a:br>
              <a:rPr lang="en-US" sz="2400" b="1" dirty="0" smtClean="0">
                <a:solidFill>
                  <a:srgbClr val="E7DFD8"/>
                </a:solidFill>
                <a:effectLst>
                  <a:outerShdw blurRad="38100" dist="38100" dir="2700000" algn="tl">
                    <a:srgbClr val="000000">
                      <a:alpha val="43137"/>
                    </a:srgbClr>
                  </a:outerShdw>
                </a:effectLst>
              </a:rPr>
            </a:br>
            <a:r>
              <a:rPr lang="en-US" sz="2400" b="1" dirty="0" smtClean="0">
                <a:solidFill>
                  <a:srgbClr val="E7DFD8"/>
                </a:solidFill>
                <a:effectLst>
                  <a:outerShdw blurRad="38100" dist="38100" dir="2700000" algn="tl">
                    <a:srgbClr val="000000">
                      <a:alpha val="43137"/>
                    </a:srgbClr>
                  </a:outerShdw>
                </a:effectLst>
              </a:rPr>
              <a:t>a very complex structure </a:t>
            </a:r>
          </a:p>
          <a:p>
            <a:pPr marL="457200" indent="-457200">
              <a:lnSpc>
                <a:spcPct val="110000"/>
              </a:lnSpc>
              <a:spcBef>
                <a:spcPts val="0"/>
              </a:spcBef>
              <a:spcAft>
                <a:spcPts val="0"/>
              </a:spcAft>
              <a:buFont typeface="Wingdings" panose="05000000000000000000" pitchFamily="2" charset="2"/>
              <a:buChar char="ü"/>
            </a:pPr>
            <a:r>
              <a:rPr lang="en-US" sz="2400" b="1" dirty="0" smtClean="0">
                <a:solidFill>
                  <a:srgbClr val="DAAC9C"/>
                </a:solidFill>
                <a:effectLst>
                  <a:outerShdw blurRad="38100" dist="38100" dir="2700000" algn="tl">
                    <a:srgbClr val="000000">
                      <a:alpha val="43137"/>
                    </a:srgbClr>
                  </a:outerShdw>
                </a:effectLst>
              </a:rPr>
              <a:t>Aggregate</a:t>
            </a:r>
            <a:r>
              <a:rPr lang="en-US" sz="2400" b="1" dirty="0" smtClean="0">
                <a:solidFill>
                  <a:srgbClr val="E7DFD8"/>
                </a:solidFill>
                <a:effectLst>
                  <a:outerShdw blurRad="38100" dist="38100" dir="2700000" algn="tl">
                    <a:srgbClr val="000000">
                      <a:alpha val="43137"/>
                    </a:srgbClr>
                  </a:outerShdw>
                </a:effectLst>
              </a:rPr>
              <a:t> representation of similar data</a:t>
            </a:r>
          </a:p>
          <a:p>
            <a:pPr marL="457200" indent="-457200">
              <a:lnSpc>
                <a:spcPct val="110000"/>
              </a:lnSpc>
              <a:spcBef>
                <a:spcPts val="0"/>
              </a:spcBef>
              <a:spcAft>
                <a:spcPts val="0"/>
              </a:spcAft>
              <a:buFont typeface="Wingdings" panose="05000000000000000000" pitchFamily="2" charset="2"/>
              <a:buChar char="ü"/>
            </a:pPr>
            <a:r>
              <a:rPr lang="en-US" sz="2400" b="1" dirty="0" smtClean="0">
                <a:solidFill>
                  <a:srgbClr val="DAAC9C"/>
                </a:solidFill>
                <a:effectLst>
                  <a:outerShdw blurRad="38100" dist="38100" dir="2700000" algn="tl">
                    <a:srgbClr val="000000">
                      <a:alpha val="43137"/>
                    </a:srgbClr>
                  </a:outerShdw>
                </a:effectLst>
              </a:rPr>
              <a:t>Integrate</a:t>
            </a:r>
            <a:r>
              <a:rPr lang="en-US" sz="2400" b="1" dirty="0" smtClean="0">
                <a:solidFill>
                  <a:srgbClr val="E7DFD8"/>
                </a:solidFill>
                <a:effectLst>
                  <a:outerShdw blurRad="38100" dist="38100" dir="2700000" algn="tl">
                    <a:srgbClr val="000000">
                      <a:alpha val="43137"/>
                    </a:srgbClr>
                  </a:outerShdw>
                </a:effectLst>
              </a:rPr>
              <a:t> memory and the procedures</a:t>
            </a:r>
          </a:p>
          <a:p>
            <a:pPr marL="457200" indent="-457200">
              <a:lnSpc>
                <a:spcPct val="110000"/>
              </a:lnSpc>
              <a:spcBef>
                <a:spcPts val="0"/>
              </a:spcBef>
              <a:spcAft>
                <a:spcPts val="0"/>
              </a:spcAft>
              <a:buFont typeface="Wingdings" panose="05000000000000000000" pitchFamily="2" charset="2"/>
              <a:buChar char="ü"/>
            </a:pPr>
            <a:r>
              <a:rPr lang="en-US" sz="2400" b="1" dirty="0" smtClean="0">
                <a:solidFill>
                  <a:srgbClr val="E7DFD8"/>
                </a:solidFill>
                <a:effectLst>
                  <a:outerShdw blurRad="38100" dist="38100" dir="2700000" algn="tl">
                    <a:srgbClr val="000000">
                      <a:alpha val="43137"/>
                    </a:srgbClr>
                  </a:outerShdw>
                </a:effectLst>
              </a:rPr>
              <a:t>Provide </a:t>
            </a:r>
            <a:r>
              <a:rPr lang="en-US" sz="2400" b="1" dirty="0" smtClean="0">
                <a:solidFill>
                  <a:srgbClr val="DAAC9C"/>
                </a:solidFill>
                <a:effectLst>
                  <a:outerShdw blurRad="38100" dist="38100" dir="2700000" algn="tl">
                    <a:srgbClr val="000000">
                      <a:alpha val="43137"/>
                    </a:srgbClr>
                  </a:outerShdw>
                </a:effectLst>
              </a:rPr>
              <a:t>plasticity</a:t>
            </a:r>
            <a:r>
              <a:rPr lang="en-US" sz="2400" b="1" dirty="0" smtClean="0">
                <a:solidFill>
                  <a:srgbClr val="E7DFD8"/>
                </a:solidFill>
                <a:effectLst>
                  <a:outerShdw blurRad="38100" dist="38100" dir="2700000" algn="tl">
                    <a:srgbClr val="000000">
                      <a:alpha val="43137"/>
                    </a:srgbClr>
                  </a:outerShdw>
                </a:effectLst>
              </a:rPr>
              <a:t> to develop a structure</a:t>
            </a:r>
            <a:br>
              <a:rPr lang="en-US" sz="2400" b="1" dirty="0" smtClean="0">
                <a:solidFill>
                  <a:srgbClr val="E7DFD8"/>
                </a:solidFill>
                <a:effectLst>
                  <a:outerShdw blurRad="38100" dist="38100" dir="2700000" algn="tl">
                    <a:srgbClr val="000000">
                      <a:alpha val="43137"/>
                    </a:srgbClr>
                  </a:outerShdw>
                </a:effectLst>
              </a:rPr>
            </a:br>
            <a:r>
              <a:rPr lang="en-US" sz="2400" b="1" dirty="0" smtClean="0">
                <a:solidFill>
                  <a:srgbClr val="E7DFD8"/>
                </a:solidFill>
                <a:effectLst>
                  <a:outerShdw blurRad="38100" dist="38100" dir="2700000" algn="tl">
                    <a:srgbClr val="000000">
                      <a:alpha val="43137"/>
                    </a:srgbClr>
                  </a:outerShdw>
                </a:effectLst>
              </a:rPr>
              <a:t>to represent data and object relations</a:t>
            </a:r>
            <a:endParaRPr lang="en-US" sz="2400" b="1" dirty="0">
              <a:solidFill>
                <a:srgbClr val="E7DFD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0491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Tytuł 1"/>
          <p:cNvSpPr>
            <a:spLocks noGrp="1"/>
          </p:cNvSpPr>
          <p:nvPr>
            <p:ph type="title"/>
          </p:nvPr>
        </p:nvSpPr>
        <p:spPr>
          <a:xfrm>
            <a:off x="1907704" y="116632"/>
            <a:ext cx="5328592" cy="1008112"/>
          </a:xfrm>
        </p:spPr>
        <p:txBody>
          <a:bodyPr>
            <a:noAutofit/>
          </a:bodyPr>
          <a:lstStyle/>
          <a:p>
            <a:pPr algn="ctr"/>
            <a:r>
              <a:rPr lang="pl-PL" sz="2800" b="1" dirty="0">
                <a:solidFill>
                  <a:srgbClr val="E7DFD8"/>
                </a:solidFill>
                <a:effectLst>
                  <a:outerShdw blurRad="38100" dist="38100" dir="2700000" algn="tl">
                    <a:srgbClr val="000000">
                      <a:alpha val="43137"/>
                    </a:srgbClr>
                  </a:outerShdw>
                </a:effectLst>
                <a:latin typeface="Cambria" panose="02040503050406030204" pitchFamily="18" charset="0"/>
              </a:rPr>
              <a:t>ACTIVE </a:t>
            </a:r>
            <a:r>
              <a:rPr lang="pl-PL" sz="2800" b="1" dirty="0" smtClean="0">
                <a:solidFill>
                  <a:srgbClr val="E7DFD8"/>
                </a:solidFill>
                <a:effectLst>
                  <a:outerShdw blurRad="38100" dist="38100" dir="2700000" algn="tl">
                    <a:srgbClr val="000000">
                      <a:alpha val="43137"/>
                    </a:srgbClr>
                  </a:outerShdw>
                </a:effectLst>
                <a:latin typeface="Cambria" panose="02040503050406030204" pitchFamily="18" charset="0"/>
              </a:rPr>
              <a:t>NEURO-ASSOCIATIVE KNOWLEDGE GRAPHS (ANAKG)</a:t>
            </a:r>
            <a:endParaRPr lang="en-US" sz="2800" b="1" dirty="0">
              <a:solidFill>
                <a:srgbClr val="E7DFD8"/>
              </a:solidFill>
              <a:effectLst>
                <a:outerShdw blurRad="38100" dist="38100" dir="2700000" algn="tl">
                  <a:srgbClr val="000000">
                    <a:alpha val="43137"/>
                  </a:srgbClr>
                </a:outerShdw>
              </a:effectLst>
              <a:latin typeface="Cambria" panose="02040503050406030204" pitchFamily="18" charset="0"/>
            </a:endParaRPr>
          </a:p>
        </p:txBody>
      </p:sp>
      <p:sp>
        <p:nvSpPr>
          <p:cNvPr id="2" name="pole tekstowe 1"/>
          <p:cNvSpPr txBox="1"/>
          <p:nvPr/>
        </p:nvSpPr>
        <p:spPr>
          <a:xfrm>
            <a:off x="1979712" y="5301208"/>
            <a:ext cx="5472608" cy="1477328"/>
          </a:xfrm>
          <a:prstGeom prst="rect">
            <a:avLst/>
          </a:prstGeom>
          <a:noFill/>
        </p:spPr>
        <p:txBody>
          <a:bodyPr wrap="square" rtlCol="0">
            <a:spAutoFit/>
          </a:bodyPr>
          <a:lstStyle/>
          <a:p>
            <a:pPr marL="457200" indent="-457200">
              <a:buFont typeface="Wingdings" panose="05000000000000000000" pitchFamily="2" charset="2"/>
              <a:buChar char="ü"/>
            </a:pPr>
            <a:r>
              <a:rPr lang="en-US" sz="1800" dirty="0" smtClean="0">
                <a:solidFill>
                  <a:srgbClr val="E7DFD8"/>
                </a:solidFill>
                <a:effectLst>
                  <a:outerShdw blurRad="38100" dist="38100" dir="2700000" algn="tl">
                    <a:srgbClr val="000000">
                      <a:alpha val="43137"/>
                    </a:srgbClr>
                  </a:outerShdw>
                </a:effectLst>
              </a:rPr>
              <a:t>ANAKG produces a complex graph structure of dynamic and reactive neurons and connections to represent a set of training sequences.</a:t>
            </a:r>
          </a:p>
          <a:p>
            <a:pPr marL="457200" indent="-457200">
              <a:buFont typeface="Wingdings" panose="05000000000000000000" pitchFamily="2" charset="2"/>
              <a:buChar char="ü"/>
            </a:pPr>
            <a:r>
              <a:rPr lang="en-US" sz="1800" dirty="0" smtClean="0">
                <a:solidFill>
                  <a:srgbClr val="E7DFD8"/>
                </a:solidFill>
                <a:effectLst>
                  <a:outerShdw blurRad="38100" dist="38100" dir="2700000" algn="tl">
                    <a:srgbClr val="000000">
                      <a:alpha val="43137"/>
                    </a:srgbClr>
                  </a:outerShdw>
                </a:effectLst>
              </a:rPr>
              <a:t>Neurons aggregate all instances of the same </a:t>
            </a:r>
            <a:br>
              <a:rPr lang="en-US" sz="1800" dirty="0" smtClean="0">
                <a:solidFill>
                  <a:srgbClr val="E7DFD8"/>
                </a:solidFill>
                <a:effectLst>
                  <a:outerShdw blurRad="38100" dist="38100" dir="2700000" algn="tl">
                    <a:srgbClr val="000000">
                      <a:alpha val="43137"/>
                    </a:srgbClr>
                  </a:outerShdw>
                </a:effectLst>
              </a:rPr>
            </a:br>
            <a:r>
              <a:rPr lang="en-US" sz="1800" dirty="0" smtClean="0">
                <a:solidFill>
                  <a:srgbClr val="E7DFD8"/>
                </a:solidFill>
                <a:effectLst>
                  <a:outerShdw blurRad="38100" dist="38100" dir="2700000" algn="tl">
                    <a:srgbClr val="000000">
                      <a:alpha val="43137"/>
                    </a:srgbClr>
                  </a:outerShdw>
                </a:effectLst>
              </a:rPr>
              <a:t>elements that occur in all sequences.</a:t>
            </a:r>
            <a:endParaRPr lang="en-US" sz="1800" dirty="0">
              <a:solidFill>
                <a:srgbClr val="E7DFD8"/>
              </a:solidFill>
              <a:effectLst>
                <a:outerShdw blurRad="38100" dist="38100" dir="2700000" algn="tl">
                  <a:srgbClr val="000000">
                    <a:alpha val="43137"/>
                  </a:srgbClr>
                </a:outerShdw>
              </a:effectLst>
            </a:endParaRPr>
          </a:p>
        </p:txBody>
      </p:sp>
      <p:grpSp>
        <p:nvGrpSpPr>
          <p:cNvPr id="9" name="Grupa 8"/>
          <p:cNvGrpSpPr/>
          <p:nvPr/>
        </p:nvGrpSpPr>
        <p:grpSpPr>
          <a:xfrm rot="20249302">
            <a:off x="-206841" y="2799698"/>
            <a:ext cx="1479105" cy="1269308"/>
            <a:chOff x="2123728" y="829167"/>
            <a:chExt cx="3600400" cy="2657601"/>
          </a:xfrm>
        </p:grpSpPr>
        <p:pic>
          <p:nvPicPr>
            <p:cNvPr id="10" name="Obraz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829167"/>
              <a:ext cx="3600400" cy="2657601"/>
            </a:xfrm>
            <a:prstGeom prst="rect">
              <a:avLst/>
            </a:prstGeom>
          </p:spPr>
        </p:pic>
        <p:pic>
          <p:nvPicPr>
            <p:cNvPr id="11" name="Obraz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71369" y="976956"/>
              <a:ext cx="1872208" cy="1440160"/>
            </a:xfrm>
            <a:prstGeom prst="rect">
              <a:avLst/>
            </a:prstGeom>
          </p:spPr>
        </p:pic>
      </p:grpSp>
      <p:pic>
        <p:nvPicPr>
          <p:cNvPr id="3" name="Obraz 2"/>
          <p:cNvPicPr>
            <a:picLocks noChangeAspect="1"/>
          </p:cNvPicPr>
          <p:nvPr/>
        </p:nvPicPr>
        <p:blipFill>
          <a:blip r:embed="rId6"/>
          <a:stretch>
            <a:fillRect/>
          </a:stretch>
        </p:blipFill>
        <p:spPr>
          <a:xfrm>
            <a:off x="1259632" y="1071106"/>
            <a:ext cx="6696744" cy="4230102"/>
          </a:xfrm>
          <a:prstGeom prst="rect">
            <a:avLst/>
          </a:prstGeom>
        </p:spPr>
      </p:pic>
      <p:pic>
        <p:nvPicPr>
          <p:cNvPr id="12" name="Obraz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8384" y="2930174"/>
            <a:ext cx="1088386" cy="777712"/>
          </a:xfrm>
          <a:prstGeom prst="rect">
            <a:avLst/>
          </a:prstGeom>
        </p:spPr>
      </p:pic>
    </p:spTree>
    <p:extLst>
      <p:ext uri="{BB962C8B-B14F-4D97-AF65-F5344CB8AC3E}">
        <p14:creationId xmlns:p14="http://schemas.microsoft.com/office/powerpoint/2010/main" val="5381771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2778" y="0"/>
            <a:ext cx="9146778" cy="6858000"/>
          </a:xfrm>
          <a:prstGeom prst="rect">
            <a:avLst/>
          </a:prstGeom>
          <a:gradFill>
            <a:gsLst>
              <a:gs pos="0">
                <a:srgbClr val="AFA89E"/>
              </a:gs>
              <a:gs pos="48000">
                <a:srgbClr val="FEF8F1"/>
              </a:gs>
              <a:gs pos="56000">
                <a:srgbClr val="FFFBFA"/>
              </a:gs>
              <a:gs pos="100000">
                <a:srgbClr val="ABA69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92830" y="2060848"/>
            <a:ext cx="7755559" cy="648072"/>
          </a:xfrm>
        </p:spPr>
        <p:txBody>
          <a:bodyPr>
            <a:normAutofit fontScale="90000"/>
          </a:bodyPr>
          <a:lstStyle/>
          <a:p>
            <a:pPr algn="ctr"/>
            <a:r>
              <a:rPr lang="en-US" sz="4400" b="1" dirty="0" smtClean="0">
                <a:effectLst>
                  <a:outerShdw blurRad="38100" dist="38100" dir="2700000" algn="tl">
                    <a:srgbClr val="000000">
                      <a:alpha val="43137"/>
                    </a:srgbClr>
                  </a:outerShdw>
                </a:effectLst>
                <a:latin typeface="Cambria" panose="02040503050406030204" pitchFamily="18" charset="0"/>
              </a:rPr>
              <a:t>Objectives and Contribution</a:t>
            </a:r>
            <a:endParaRPr lang="en-US" sz="4400" b="1" dirty="0">
              <a:effectLst>
                <a:outerShdw blurRad="38100" dist="38100" dir="2700000" algn="tl">
                  <a:srgbClr val="000000">
                    <a:alpha val="43137"/>
                  </a:srgbClr>
                </a:outerShdw>
              </a:effectLst>
              <a:latin typeface="Cambria" panose="02040503050406030204" pitchFamily="18" charset="0"/>
            </a:endParaRPr>
          </a:p>
        </p:txBody>
      </p:sp>
      <p:sp>
        <p:nvSpPr>
          <p:cNvPr id="3" name="pole tekstowe 2"/>
          <p:cNvSpPr txBox="1"/>
          <p:nvPr/>
        </p:nvSpPr>
        <p:spPr>
          <a:xfrm>
            <a:off x="107504" y="2780928"/>
            <a:ext cx="8928992" cy="1785104"/>
          </a:xfrm>
          <a:prstGeom prst="rect">
            <a:avLst/>
          </a:prstGeom>
          <a:noFill/>
        </p:spPr>
        <p:txBody>
          <a:bodyPr wrap="square" rtlCol="0">
            <a:spAutoFit/>
          </a:bodyPr>
          <a:lstStyle/>
          <a:p>
            <a:pPr marL="342900" indent="-342900" eaLnBrk="1" fontAlgn="auto" hangingPunct="1">
              <a:spcBef>
                <a:spcPts val="400"/>
              </a:spcBef>
              <a:spcAft>
                <a:spcPts val="400"/>
              </a:spcAft>
              <a:buFont typeface="Wingdings" panose="05000000000000000000" pitchFamily="2" charset="2"/>
              <a:buChar char="ü"/>
            </a:pPr>
            <a:r>
              <a:rPr lang="en-US" sz="1800" b="1" dirty="0" smtClean="0">
                <a:effectLst>
                  <a:outerShdw blurRad="38100" dist="38100" dir="2700000" algn="tl">
                    <a:srgbClr val="000000">
                      <a:alpha val="43137"/>
                    </a:srgbClr>
                  </a:outerShdw>
                </a:effectLst>
                <a:latin typeface="Cambria" panose="02040503050406030204" pitchFamily="18" charset="0"/>
              </a:rPr>
              <a:t>Construction of the fine-tuning algorithm for synaptic weights to achieve better recalling of associatively stored training sequences and better generalization.</a:t>
            </a:r>
          </a:p>
          <a:p>
            <a:pPr marL="342900" indent="-342900" eaLnBrk="1" fontAlgn="auto" hangingPunct="1">
              <a:spcBef>
                <a:spcPts val="400"/>
              </a:spcBef>
              <a:spcAft>
                <a:spcPts val="400"/>
              </a:spcAft>
              <a:buFont typeface="Wingdings" panose="05000000000000000000" pitchFamily="2" charset="2"/>
              <a:buChar char="ü"/>
            </a:pPr>
            <a:r>
              <a:rPr lang="en-US" sz="1800" b="1" dirty="0" smtClean="0">
                <a:effectLst>
                  <a:outerShdw blurRad="38100" dist="38100" dir="2700000" algn="tl">
                    <a:srgbClr val="000000">
                      <a:alpha val="43137"/>
                    </a:srgbClr>
                  </a:outerShdw>
                </a:effectLst>
                <a:latin typeface="Cambria" panose="02040503050406030204" pitchFamily="18" charset="0"/>
              </a:rPr>
              <a:t>Avoid unintended activations to stop possible false-recalling of sequences.</a:t>
            </a:r>
          </a:p>
          <a:p>
            <a:pPr marL="342900" indent="-342900" eaLnBrk="1" fontAlgn="auto" hangingPunct="1">
              <a:spcBef>
                <a:spcPts val="400"/>
              </a:spcBef>
              <a:spcAft>
                <a:spcPts val="400"/>
              </a:spcAft>
              <a:buFont typeface="Wingdings" panose="05000000000000000000" pitchFamily="2" charset="2"/>
              <a:buChar char="ü"/>
            </a:pPr>
            <a:r>
              <a:rPr lang="en-US" sz="1800" b="1" dirty="0" smtClean="0">
                <a:effectLst>
                  <a:outerShdw blurRad="38100" dist="38100" dir="2700000" algn="tl">
                    <a:srgbClr val="000000">
                      <a:alpha val="43137"/>
                    </a:srgbClr>
                  </a:outerShdw>
                </a:effectLst>
                <a:latin typeface="Cambria" panose="02040503050406030204" pitchFamily="18" charset="0"/>
              </a:rPr>
              <a:t>Construct </a:t>
            </a:r>
            <a:r>
              <a:rPr lang="pl-PL" sz="1800" b="1" dirty="0" smtClean="0">
                <a:effectLst>
                  <a:outerShdw blurRad="38100" dist="38100" dir="2700000" algn="tl">
                    <a:srgbClr val="000000">
                      <a:alpha val="43137"/>
                    </a:srgbClr>
                  </a:outerShdw>
                </a:effectLst>
                <a:latin typeface="Cambria" panose="02040503050406030204" pitchFamily="18" charset="0"/>
              </a:rPr>
              <a:t>a </a:t>
            </a:r>
            <a:r>
              <a:rPr lang="en-US" sz="1800" b="1" dirty="0" smtClean="0">
                <a:effectLst>
                  <a:outerShdw blurRad="38100" dist="38100" dir="2700000" algn="tl">
                    <a:srgbClr val="000000">
                      <a:alpha val="43137"/>
                    </a:srgbClr>
                  </a:outerShdw>
                </a:effectLst>
                <a:latin typeface="Cambria" panose="02040503050406030204" pitchFamily="18" charset="0"/>
              </a:rPr>
              <a:t>well-aggregative model for storing correlated training sequences.</a:t>
            </a:r>
          </a:p>
          <a:p>
            <a:pPr marL="342900" indent="-342900" eaLnBrk="1" fontAlgn="auto" hangingPunct="1">
              <a:spcBef>
                <a:spcPts val="400"/>
              </a:spcBef>
              <a:spcAft>
                <a:spcPts val="400"/>
              </a:spcAft>
              <a:buFont typeface="Wingdings" panose="05000000000000000000" pitchFamily="2" charset="2"/>
              <a:buChar char="ü"/>
            </a:pPr>
            <a:r>
              <a:rPr lang="en-US" sz="1800" b="1" dirty="0" smtClean="0">
                <a:effectLst>
                  <a:outerShdw blurRad="38100" dist="38100" dir="2700000" algn="tl">
                    <a:srgbClr val="000000">
                      <a:alpha val="43137"/>
                    </a:srgbClr>
                  </a:outerShdw>
                </a:effectLst>
                <a:latin typeface="Cambria" panose="02040503050406030204" pitchFamily="18" charset="0"/>
              </a:rPr>
              <a:t>Reproduce functionality of the biological neural substance.</a:t>
            </a:r>
          </a:p>
        </p:txBody>
      </p:sp>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 y="0"/>
            <a:ext cx="4644008" cy="2060848"/>
          </a:xfrm>
          <a:prstGeom prst="rect">
            <a:avLst/>
          </a:prstGeom>
        </p:spPr>
      </p:pic>
      <p:pic>
        <p:nvPicPr>
          <p:cNvPr id="12" name="Obraz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640822" y="0"/>
            <a:ext cx="4503178" cy="2060848"/>
          </a:xfrm>
          <a:prstGeom prst="rect">
            <a:avLst/>
          </a:prstGeom>
        </p:spPr>
      </p:pic>
      <p:pic>
        <p:nvPicPr>
          <p:cNvPr id="15" name="Obraz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3186" y="4786218"/>
            <a:ext cx="4644008" cy="2071782"/>
          </a:xfrm>
          <a:prstGeom prst="rect">
            <a:avLst/>
          </a:prstGeom>
        </p:spPr>
      </p:pic>
      <p:pic>
        <p:nvPicPr>
          <p:cNvPr id="16" name="Obraz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4640822" y="4786218"/>
            <a:ext cx="4503178" cy="2071782"/>
          </a:xfrm>
          <a:prstGeom prst="rect">
            <a:avLst/>
          </a:prstGeom>
        </p:spPr>
      </p:pic>
      <p:pic>
        <p:nvPicPr>
          <p:cNvPr id="17" name="Obraz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1881" y="181955"/>
            <a:ext cx="1253775" cy="1657534"/>
          </a:xfrm>
          <a:prstGeom prst="rect">
            <a:avLst/>
          </a:prstGeom>
        </p:spPr>
      </p:pic>
      <p:pic>
        <p:nvPicPr>
          <p:cNvPr id="18" name="Obraz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5" y="218510"/>
            <a:ext cx="1728192" cy="1620979"/>
          </a:xfrm>
          <a:prstGeom prst="rect">
            <a:avLst/>
          </a:prstGeom>
        </p:spPr>
      </p:pic>
      <p:pic>
        <p:nvPicPr>
          <p:cNvPr id="11" name="Obraz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5877272"/>
            <a:ext cx="871739" cy="871739"/>
          </a:xfrm>
          <a:prstGeom prst="rect">
            <a:avLst/>
          </a:prstGeom>
        </p:spPr>
      </p:pic>
      <p:pic>
        <p:nvPicPr>
          <p:cNvPr id="13" name="Obraz 12"/>
          <p:cNvPicPr>
            <a:picLocks noChangeAspect="1"/>
          </p:cNvPicPr>
          <p:nvPr/>
        </p:nvPicPr>
        <p:blipFill>
          <a:blip r:embed="rId7"/>
          <a:stretch>
            <a:fillRect/>
          </a:stretch>
        </p:blipFill>
        <p:spPr>
          <a:xfrm>
            <a:off x="8172401" y="5877272"/>
            <a:ext cx="864387" cy="868316"/>
          </a:xfrm>
          <a:prstGeom prst="rect">
            <a:avLst/>
          </a:prstGeom>
        </p:spPr>
      </p:pic>
    </p:spTree>
    <p:extLst>
      <p:ext uri="{BB962C8B-B14F-4D97-AF65-F5344CB8AC3E}">
        <p14:creationId xmlns:p14="http://schemas.microsoft.com/office/powerpoint/2010/main" val="18180960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Tytuł 1"/>
          <p:cNvSpPr>
            <a:spLocks noGrp="1"/>
          </p:cNvSpPr>
          <p:nvPr>
            <p:ph type="title"/>
          </p:nvPr>
        </p:nvSpPr>
        <p:spPr>
          <a:xfrm>
            <a:off x="1907704" y="116632"/>
            <a:ext cx="5328592" cy="576064"/>
          </a:xfrm>
        </p:spPr>
        <p:txBody>
          <a:bodyPr>
            <a:normAutofit fontScale="90000"/>
          </a:bodyPr>
          <a:lstStyle/>
          <a:p>
            <a:pPr algn="ctr"/>
            <a:r>
              <a:rPr lang="pl-PL" sz="4400" b="1" dirty="0" smtClean="0">
                <a:solidFill>
                  <a:srgbClr val="E7DFD8"/>
                </a:solidFill>
                <a:effectLst>
                  <a:outerShdw blurRad="38100" dist="38100" dir="2700000" algn="tl">
                    <a:srgbClr val="000000">
                      <a:alpha val="43137"/>
                    </a:srgbClr>
                  </a:outerShdw>
                </a:effectLst>
                <a:latin typeface="Cambria" panose="02040503050406030204" pitchFamily="18" charset="0"/>
              </a:rPr>
              <a:t>ASN</a:t>
            </a:r>
            <a:r>
              <a:rPr lang="en-US" sz="4400" b="1" dirty="0" smtClean="0">
                <a:solidFill>
                  <a:srgbClr val="E7DFD8"/>
                </a:solidFill>
                <a:effectLst>
                  <a:outerShdw blurRad="38100" dist="38100" dir="2700000" algn="tl">
                    <a:srgbClr val="000000">
                      <a:alpha val="43137"/>
                    </a:srgbClr>
                  </a:outerShdw>
                </a:effectLst>
                <a:latin typeface="Cambria" panose="02040503050406030204" pitchFamily="18" charset="0"/>
              </a:rPr>
              <a:t> Neurons</a:t>
            </a:r>
            <a:endParaRPr lang="en-US" sz="4400" b="1" dirty="0">
              <a:solidFill>
                <a:srgbClr val="E7DFD8"/>
              </a:solidFill>
              <a:effectLst>
                <a:outerShdw blurRad="38100" dist="38100" dir="2700000" algn="tl">
                  <a:srgbClr val="000000">
                    <a:alpha val="43137"/>
                  </a:srgbClr>
                </a:outerShdw>
              </a:effectLst>
              <a:latin typeface="Cambria" panose="02040503050406030204" pitchFamily="18" charset="0"/>
            </a:endParaRPr>
          </a:p>
        </p:txBody>
      </p:sp>
      <p:sp>
        <p:nvSpPr>
          <p:cNvPr id="2" name="pole tekstowe 1"/>
          <p:cNvSpPr txBox="1"/>
          <p:nvPr/>
        </p:nvSpPr>
        <p:spPr>
          <a:xfrm>
            <a:off x="971600" y="2126885"/>
            <a:ext cx="7632848" cy="3046988"/>
          </a:xfrm>
          <a:prstGeom prst="rect">
            <a:avLst/>
          </a:prstGeom>
          <a:noFill/>
        </p:spPr>
        <p:txBody>
          <a:bodyPr wrap="square" rtlCol="0">
            <a:spAutoFit/>
          </a:bodyPr>
          <a:lstStyle/>
          <a:p>
            <a:pPr marL="457200" indent="-457200">
              <a:buFont typeface="Wingdings" panose="05000000000000000000" pitchFamily="2" charset="2"/>
              <a:buChar char="ü"/>
            </a:pPr>
            <a:r>
              <a:rPr lang="en-US" sz="2400" dirty="0" smtClean="0">
                <a:solidFill>
                  <a:srgbClr val="DAAC9C"/>
                </a:solidFill>
                <a:effectLst>
                  <a:outerShdw blurRad="38100" dist="38100" dir="2700000" algn="tl">
                    <a:srgbClr val="000000">
                      <a:alpha val="43137"/>
                    </a:srgbClr>
                  </a:outerShdw>
                </a:effectLst>
              </a:rPr>
              <a:t>Connect context-sensitively </a:t>
            </a:r>
            <a:r>
              <a:rPr lang="en-US" sz="2400" dirty="0" smtClean="0">
                <a:solidFill>
                  <a:srgbClr val="E7DFD8"/>
                </a:solidFill>
                <a:effectLst>
                  <a:outerShdw blurRad="38100" dist="38100" dir="2700000" algn="tl">
                    <a:srgbClr val="000000">
                      <a:alpha val="43137"/>
                    </a:srgbClr>
                  </a:outerShdw>
                </a:effectLst>
              </a:rPr>
              <a:t>to emphasize</a:t>
            </a:r>
            <a:br>
              <a:rPr lang="en-US" sz="2400" dirty="0" smtClean="0">
                <a:solidFill>
                  <a:srgbClr val="E7DFD8"/>
                </a:solidFill>
                <a:effectLst>
                  <a:outerShdw blurRad="38100" dist="38100" dir="2700000" algn="tl">
                    <a:srgbClr val="000000">
                      <a:alpha val="43137"/>
                    </a:srgbClr>
                  </a:outerShdw>
                </a:effectLst>
              </a:rPr>
            </a:br>
            <a:r>
              <a:rPr lang="en-US" sz="2400" dirty="0" smtClean="0">
                <a:solidFill>
                  <a:srgbClr val="E7DFD8"/>
                </a:solidFill>
                <a:effectLst>
                  <a:outerShdw blurRad="38100" dist="38100" dir="2700000" algn="tl">
                    <a:srgbClr val="000000">
                      <a:alpha val="43137"/>
                    </a:srgbClr>
                  </a:outerShdw>
                </a:effectLst>
              </a:rPr>
              <a:t>training sequences and automatically develop</a:t>
            </a:r>
            <a:br>
              <a:rPr lang="en-US" sz="2400" dirty="0" smtClean="0">
                <a:solidFill>
                  <a:srgbClr val="E7DFD8"/>
                </a:solidFill>
                <a:effectLst>
                  <a:outerShdw blurRad="38100" dist="38100" dir="2700000" algn="tl">
                    <a:srgbClr val="000000">
                      <a:alpha val="43137"/>
                    </a:srgbClr>
                  </a:outerShdw>
                </a:effectLst>
              </a:rPr>
            </a:br>
            <a:r>
              <a:rPr lang="en-US" sz="2400" dirty="0" smtClean="0">
                <a:solidFill>
                  <a:srgbClr val="E7DFD8"/>
                </a:solidFill>
                <a:effectLst>
                  <a:outerShdw blurRad="38100" dist="38100" dir="2700000" algn="tl">
                    <a:srgbClr val="000000">
                      <a:alpha val="43137"/>
                    </a:srgbClr>
                  </a:outerShdw>
                </a:effectLst>
              </a:rPr>
              <a:t>an ANAKG network structure.</a:t>
            </a:r>
          </a:p>
          <a:p>
            <a:pPr marL="457200" indent="-457200">
              <a:buFont typeface="Wingdings" panose="05000000000000000000" pitchFamily="2" charset="2"/>
              <a:buChar char="ü"/>
            </a:pPr>
            <a:r>
              <a:rPr lang="en-US" sz="2400" dirty="0" smtClean="0">
                <a:solidFill>
                  <a:srgbClr val="DAAC9C"/>
                </a:solidFill>
                <a:effectLst>
                  <a:outerShdw blurRad="38100" dist="38100" dir="2700000" algn="tl">
                    <a:srgbClr val="000000">
                      <a:alpha val="43137"/>
                    </a:srgbClr>
                  </a:outerShdw>
                </a:effectLst>
              </a:rPr>
              <a:t>Aggregate representations </a:t>
            </a:r>
            <a:r>
              <a:rPr lang="en-US" sz="2400" dirty="0" smtClean="0">
                <a:solidFill>
                  <a:srgbClr val="E7DFD8"/>
                </a:solidFill>
                <a:effectLst>
                  <a:outerShdw blurRad="38100" dist="38100" dir="2700000" algn="tl">
                    <a:srgbClr val="000000">
                      <a:alpha val="43137"/>
                    </a:srgbClr>
                  </a:outerShdw>
                </a:effectLst>
              </a:rPr>
              <a:t>of the same elements of the training sentences - no duplicates!</a:t>
            </a:r>
          </a:p>
          <a:p>
            <a:pPr marL="457200" indent="-457200">
              <a:buFont typeface="Wingdings" panose="05000000000000000000" pitchFamily="2" charset="2"/>
              <a:buChar char="ü"/>
            </a:pPr>
            <a:r>
              <a:rPr lang="en-US" sz="2400" dirty="0" smtClean="0">
                <a:solidFill>
                  <a:srgbClr val="DAAC9C"/>
                </a:solidFill>
                <a:effectLst>
                  <a:outerShdw blurRad="38100" dist="38100" dir="2700000" algn="tl">
                    <a:srgbClr val="000000">
                      <a:alpha val="43137"/>
                    </a:srgbClr>
                  </a:outerShdw>
                </a:effectLst>
              </a:rPr>
              <a:t>Work asynchronously in parallel </a:t>
            </a:r>
            <a:r>
              <a:rPr lang="en-US" sz="2400" dirty="0" smtClean="0">
                <a:solidFill>
                  <a:srgbClr val="E7DFD8"/>
                </a:solidFill>
                <a:effectLst>
                  <a:outerShdw blurRad="38100" dist="38100" dir="2700000" algn="tl">
                    <a:srgbClr val="000000">
                      <a:alpha val="43137"/>
                    </a:srgbClr>
                  </a:outerShdw>
                </a:effectLst>
              </a:rPr>
              <a:t>because time influences the results of the ANAKG network.</a:t>
            </a:r>
          </a:p>
          <a:p>
            <a:pPr marL="457200" indent="-457200">
              <a:buFont typeface="Wingdings" panose="05000000000000000000" pitchFamily="2" charset="2"/>
              <a:buChar char="ü"/>
            </a:pPr>
            <a:r>
              <a:rPr lang="en-US" sz="2400" dirty="0" smtClean="0">
                <a:solidFill>
                  <a:srgbClr val="DAAC9C"/>
                </a:solidFill>
                <a:effectLst>
                  <a:outerShdw blurRad="38100" dist="38100" dir="2700000" algn="tl">
                    <a:srgbClr val="000000">
                      <a:alpha val="43137"/>
                    </a:srgbClr>
                  </a:outerShdw>
                </a:effectLst>
              </a:rPr>
              <a:t>Integrate</a:t>
            </a:r>
            <a:r>
              <a:rPr lang="en-US" sz="2400" dirty="0" smtClean="0">
                <a:solidFill>
                  <a:srgbClr val="E7DFD8"/>
                </a:solidFill>
                <a:effectLst>
                  <a:outerShdw blurRad="38100" dist="38100" dir="2700000" algn="tl">
                    <a:srgbClr val="000000">
                      <a:alpha val="43137"/>
                    </a:srgbClr>
                  </a:outerShdw>
                </a:effectLst>
              </a:rPr>
              <a:t> memory and associative processes</a:t>
            </a:r>
          </a:p>
        </p:txBody>
      </p:sp>
      <p:grpSp>
        <p:nvGrpSpPr>
          <p:cNvPr id="9" name="Grupa 8"/>
          <p:cNvGrpSpPr/>
          <p:nvPr/>
        </p:nvGrpSpPr>
        <p:grpSpPr>
          <a:xfrm rot="302796">
            <a:off x="2108039" y="830748"/>
            <a:ext cx="1651932" cy="1353274"/>
            <a:chOff x="2123728" y="829167"/>
            <a:chExt cx="3600400" cy="2657601"/>
          </a:xfrm>
        </p:grpSpPr>
        <p:pic>
          <p:nvPicPr>
            <p:cNvPr id="10" name="Obraz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829167"/>
              <a:ext cx="3600400" cy="2657601"/>
            </a:xfrm>
            <a:prstGeom prst="rect">
              <a:avLst/>
            </a:prstGeom>
          </p:spPr>
        </p:pic>
        <p:pic>
          <p:nvPicPr>
            <p:cNvPr id="11" name="Obraz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71369" y="976956"/>
              <a:ext cx="1872208" cy="1440160"/>
            </a:xfrm>
            <a:prstGeom prst="rect">
              <a:avLst/>
            </a:prstGeom>
          </p:spPr>
        </p:pic>
      </p:grpSp>
      <p:grpSp>
        <p:nvGrpSpPr>
          <p:cNvPr id="8" name="Grupa 7"/>
          <p:cNvGrpSpPr/>
          <p:nvPr/>
        </p:nvGrpSpPr>
        <p:grpSpPr>
          <a:xfrm>
            <a:off x="5652120" y="1111340"/>
            <a:ext cx="1560217" cy="792088"/>
            <a:chOff x="4943513" y="7400610"/>
            <a:chExt cx="3504433" cy="1822982"/>
          </a:xfrm>
        </p:grpSpPr>
        <p:pic>
          <p:nvPicPr>
            <p:cNvPr id="12" name="Obraz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3513" y="7400610"/>
              <a:ext cx="3504433" cy="1822982"/>
            </a:xfrm>
            <a:prstGeom prst="rect">
              <a:avLst/>
            </a:prstGeom>
          </p:spPr>
        </p:pic>
        <p:sp>
          <p:nvSpPr>
            <p:cNvPr id="13" name="Prostokąt zaokrąglony 12"/>
            <p:cNvSpPr/>
            <p:nvPr/>
          </p:nvSpPr>
          <p:spPr>
            <a:xfrm>
              <a:off x="6311665" y="8696753"/>
              <a:ext cx="792087" cy="2292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trzałka zakrzywiona w dół 13"/>
          <p:cNvSpPr/>
          <p:nvPr/>
        </p:nvSpPr>
        <p:spPr>
          <a:xfrm>
            <a:off x="3816291" y="758160"/>
            <a:ext cx="2339885" cy="353179"/>
          </a:xfrm>
          <a:prstGeom prst="curvedDownArrow">
            <a:avLst/>
          </a:prstGeom>
          <a:solidFill>
            <a:srgbClr val="CE886E"/>
          </a:solidFill>
          <a:ln>
            <a:solidFill>
              <a:srgbClr val="BC4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ytuł 1"/>
          <p:cNvSpPr txBox="1">
            <a:spLocks/>
          </p:cNvSpPr>
          <p:nvPr/>
        </p:nvSpPr>
        <p:spPr>
          <a:xfrm>
            <a:off x="2195736" y="5661248"/>
            <a:ext cx="4752528" cy="803696"/>
          </a:xfrm>
          <a:prstGeom prst="rect">
            <a:avLst/>
          </a:prstGeom>
        </p:spPr>
        <p:txBody>
          <a:bodyPr vert="horz" lIns="91440" tIns="45720" rIns="91440" bIns="45720" rtlCol="0" anchor="ctr">
            <a:normAutofit fontScale="8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lnSpc>
                <a:spcPct val="110000"/>
              </a:lnSpc>
              <a:spcAft>
                <a:spcPts val="0"/>
              </a:spcAft>
            </a:pPr>
            <a:r>
              <a:rPr lang="en-US" sz="2800" b="1" dirty="0" smtClean="0">
                <a:solidFill>
                  <a:srgbClr val="E7DFD8"/>
                </a:solidFill>
                <a:effectLst>
                  <a:outerShdw blurRad="38100" dist="38100" dir="2700000" algn="tl">
                    <a:srgbClr val="000000">
                      <a:alpha val="43137"/>
                    </a:srgbClr>
                  </a:outerShdw>
                </a:effectLst>
                <a:latin typeface="Cambria" panose="02040503050406030204" pitchFamily="18" charset="0"/>
              </a:rPr>
              <a:t>GOAL: Reproduce functionality of</a:t>
            </a:r>
            <a:br>
              <a:rPr lang="en-US" sz="2800" b="1" dirty="0" smtClean="0">
                <a:solidFill>
                  <a:srgbClr val="E7DFD8"/>
                </a:solidFill>
                <a:effectLst>
                  <a:outerShdw blurRad="38100" dist="38100" dir="2700000" algn="tl">
                    <a:srgbClr val="000000">
                      <a:alpha val="43137"/>
                    </a:srgbClr>
                  </a:outerShdw>
                </a:effectLst>
                <a:latin typeface="Cambria" panose="02040503050406030204" pitchFamily="18" charset="0"/>
              </a:rPr>
            </a:br>
            <a:r>
              <a:rPr lang="en-US" sz="2800" b="1" dirty="0" smtClean="0">
                <a:solidFill>
                  <a:srgbClr val="E7DFD8"/>
                </a:solidFill>
                <a:effectLst>
                  <a:outerShdw blurRad="38100" dist="38100" dir="2700000" algn="tl">
                    <a:srgbClr val="000000">
                      <a:alpha val="43137"/>
                    </a:srgbClr>
                  </a:outerShdw>
                </a:effectLst>
                <a:latin typeface="Cambria" panose="02040503050406030204" pitchFamily="18" charset="0"/>
              </a:rPr>
              <a:t>the biological neural substance!</a:t>
            </a:r>
            <a:endParaRPr lang="en-US" sz="2800" b="1" dirty="0">
              <a:solidFill>
                <a:srgbClr val="E7DFD8"/>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20501502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Tytuł 1"/>
          <p:cNvSpPr>
            <a:spLocks noGrp="1"/>
          </p:cNvSpPr>
          <p:nvPr>
            <p:ph type="title"/>
          </p:nvPr>
        </p:nvSpPr>
        <p:spPr>
          <a:xfrm>
            <a:off x="1907704" y="116632"/>
            <a:ext cx="5328592" cy="955268"/>
          </a:xfrm>
        </p:spPr>
        <p:txBody>
          <a:bodyPr>
            <a:noAutofit/>
          </a:bodyPr>
          <a:lstStyle/>
          <a:p>
            <a:pPr algn="ctr"/>
            <a:r>
              <a:rPr lang="en-US" sz="3600" b="1" dirty="0" smtClean="0">
                <a:solidFill>
                  <a:srgbClr val="E7DFD8"/>
                </a:solidFill>
                <a:effectLst>
                  <a:outerShdw blurRad="38100" dist="38100" dir="2700000" algn="tl">
                    <a:srgbClr val="000000">
                      <a:alpha val="43137"/>
                    </a:srgbClr>
                  </a:outerShdw>
                </a:effectLst>
                <a:latin typeface="Cambria" panose="02040503050406030204" pitchFamily="18" charset="0"/>
              </a:rPr>
              <a:t>Associative Spiking Neurons ASN</a:t>
            </a:r>
            <a:endParaRPr lang="en-US" sz="3600" b="1" dirty="0">
              <a:solidFill>
                <a:srgbClr val="E7DFD8"/>
              </a:solidFill>
              <a:effectLst>
                <a:outerShdw blurRad="38100" dist="38100" dir="2700000" algn="tl">
                  <a:srgbClr val="000000">
                    <a:alpha val="43137"/>
                  </a:srgbClr>
                </a:outerShdw>
              </a:effectLst>
              <a:latin typeface="Cambria" panose="02040503050406030204" pitchFamily="18" charset="0"/>
            </a:endParaRPr>
          </a:p>
        </p:txBody>
      </p:sp>
      <p:sp>
        <p:nvSpPr>
          <p:cNvPr id="2" name="pole tekstowe 1"/>
          <p:cNvSpPr txBox="1"/>
          <p:nvPr/>
        </p:nvSpPr>
        <p:spPr>
          <a:xfrm>
            <a:off x="1187624" y="1124744"/>
            <a:ext cx="6912768" cy="5324535"/>
          </a:xfrm>
          <a:prstGeom prst="rect">
            <a:avLst/>
          </a:prstGeom>
          <a:noFill/>
        </p:spPr>
        <p:txBody>
          <a:bodyPr wrap="square" rtlCol="0">
            <a:spAutoFit/>
          </a:bodyPr>
          <a:lstStyle/>
          <a:p>
            <a:pPr marL="457200" indent="-457200">
              <a:buFont typeface="Wingdings" panose="05000000000000000000" pitchFamily="2" charset="2"/>
              <a:buChar char="ü"/>
            </a:pPr>
            <a:r>
              <a:rPr lang="en-US" sz="2000" dirty="0" smtClean="0">
                <a:solidFill>
                  <a:srgbClr val="E7DFD8"/>
                </a:solidFill>
                <a:effectLst>
                  <a:outerShdw blurRad="38100" dist="38100" dir="2700000" algn="tl">
                    <a:srgbClr val="000000">
                      <a:alpha val="43137"/>
                    </a:srgbClr>
                  </a:outerShdw>
                </a:effectLst>
              </a:rPr>
              <a:t>Were developed to reproduce plasticity and associative properties of real neurons that work in time.</a:t>
            </a:r>
          </a:p>
          <a:p>
            <a:pPr marL="457200" indent="-457200">
              <a:buFont typeface="Wingdings" panose="05000000000000000000" pitchFamily="2" charset="2"/>
              <a:buChar char="ü"/>
            </a:pPr>
            <a:endParaRPr lang="en-US" sz="2000" dirty="0" smtClean="0">
              <a:solidFill>
                <a:srgbClr val="E7DFD8"/>
              </a:solidFill>
              <a:effectLst>
                <a:outerShdw blurRad="38100" dist="38100" dir="2700000" algn="tl">
                  <a:srgbClr val="000000">
                    <a:alpha val="43137"/>
                  </a:srgbClr>
                </a:outerShdw>
              </a:effectLst>
            </a:endParaRPr>
          </a:p>
          <a:p>
            <a:pPr marL="457200" indent="-457200">
              <a:buFont typeface="Wingdings" panose="05000000000000000000" pitchFamily="2" charset="2"/>
              <a:buChar char="ü"/>
            </a:pPr>
            <a:endParaRPr lang="en-US" sz="2000" dirty="0" smtClean="0">
              <a:solidFill>
                <a:srgbClr val="E7DFD8"/>
              </a:solidFill>
              <a:effectLst>
                <a:outerShdw blurRad="38100" dist="38100" dir="2700000" algn="tl">
                  <a:srgbClr val="000000">
                    <a:alpha val="43137"/>
                  </a:srgbClr>
                </a:outerShdw>
              </a:effectLst>
            </a:endParaRPr>
          </a:p>
          <a:p>
            <a:pPr marL="457200" indent="-457200">
              <a:buFont typeface="Wingdings" panose="05000000000000000000" pitchFamily="2" charset="2"/>
              <a:buChar char="ü"/>
            </a:pPr>
            <a:endParaRPr lang="en-US" sz="2000" dirty="0" smtClean="0">
              <a:solidFill>
                <a:srgbClr val="E7DFD8"/>
              </a:solidFill>
              <a:effectLst>
                <a:outerShdw blurRad="38100" dist="38100" dir="2700000" algn="tl">
                  <a:srgbClr val="000000">
                    <a:alpha val="43137"/>
                  </a:srgbClr>
                </a:outerShdw>
              </a:effectLst>
            </a:endParaRPr>
          </a:p>
          <a:p>
            <a:pPr marL="457200" indent="-457200">
              <a:buFont typeface="Wingdings" panose="05000000000000000000" pitchFamily="2" charset="2"/>
              <a:buChar char="ü"/>
            </a:pPr>
            <a:endParaRPr lang="en-US" sz="2000" dirty="0" smtClean="0">
              <a:solidFill>
                <a:srgbClr val="E7DFD8"/>
              </a:solidFill>
              <a:effectLst>
                <a:outerShdw blurRad="38100" dist="38100" dir="2700000" algn="tl">
                  <a:srgbClr val="000000">
                    <a:alpha val="43137"/>
                  </a:srgbClr>
                </a:outerShdw>
              </a:effectLst>
            </a:endParaRPr>
          </a:p>
          <a:p>
            <a:pPr marL="457200" indent="-457200">
              <a:buFont typeface="Wingdings" panose="05000000000000000000" pitchFamily="2" charset="2"/>
              <a:buChar char="ü"/>
            </a:pPr>
            <a:endParaRPr lang="en-US" sz="2000" dirty="0" smtClean="0">
              <a:solidFill>
                <a:srgbClr val="E7DFD8"/>
              </a:solidFill>
              <a:effectLst>
                <a:outerShdw blurRad="38100" dist="38100" dir="2700000" algn="tl">
                  <a:srgbClr val="000000">
                    <a:alpha val="43137"/>
                  </a:srgbClr>
                </a:outerShdw>
              </a:effectLst>
            </a:endParaRPr>
          </a:p>
          <a:p>
            <a:pPr marL="457200" indent="-457200">
              <a:buFont typeface="Wingdings" panose="05000000000000000000" pitchFamily="2" charset="2"/>
              <a:buChar char="ü"/>
            </a:pPr>
            <a:endParaRPr lang="en-US" sz="2000" dirty="0" smtClean="0">
              <a:solidFill>
                <a:srgbClr val="E7DFD8"/>
              </a:solidFill>
              <a:effectLst>
                <a:outerShdw blurRad="38100" dist="38100" dir="2700000" algn="tl">
                  <a:srgbClr val="000000">
                    <a:alpha val="43137"/>
                  </a:srgbClr>
                </a:outerShdw>
              </a:effectLst>
            </a:endParaRPr>
          </a:p>
          <a:p>
            <a:pPr marL="457200" indent="-457200">
              <a:buFont typeface="Wingdings" panose="05000000000000000000" pitchFamily="2" charset="2"/>
              <a:buChar char="ü"/>
            </a:pPr>
            <a:endParaRPr lang="en-US" sz="2000" dirty="0" smtClean="0">
              <a:solidFill>
                <a:srgbClr val="E7DFD8"/>
              </a:solidFill>
              <a:effectLst>
                <a:outerShdw blurRad="38100" dist="38100" dir="2700000" algn="tl">
                  <a:srgbClr val="000000">
                    <a:alpha val="43137"/>
                  </a:srgbClr>
                </a:outerShdw>
              </a:effectLst>
            </a:endParaRPr>
          </a:p>
          <a:p>
            <a:pPr marL="457200" indent="-457200">
              <a:buFont typeface="Wingdings" panose="05000000000000000000" pitchFamily="2" charset="2"/>
              <a:buChar char="ü"/>
            </a:pPr>
            <a:endParaRPr lang="en-US" sz="2000" dirty="0" smtClean="0">
              <a:solidFill>
                <a:srgbClr val="E7DFD8"/>
              </a:solidFill>
              <a:effectLst>
                <a:outerShdw blurRad="38100" dist="38100" dir="2700000" algn="tl">
                  <a:srgbClr val="000000">
                    <a:alpha val="43137"/>
                  </a:srgbClr>
                </a:outerShdw>
              </a:effectLst>
            </a:endParaRPr>
          </a:p>
          <a:p>
            <a:pPr marL="457200" indent="-457200">
              <a:buFont typeface="Wingdings" panose="05000000000000000000" pitchFamily="2" charset="2"/>
              <a:buChar char="ü"/>
            </a:pPr>
            <a:endParaRPr lang="en-US" sz="2000" dirty="0" smtClean="0">
              <a:solidFill>
                <a:srgbClr val="E7DFD8"/>
              </a:solidFill>
              <a:effectLst>
                <a:outerShdw blurRad="38100" dist="38100" dir="2700000" algn="tl">
                  <a:srgbClr val="000000">
                    <a:alpha val="43137"/>
                  </a:srgbClr>
                </a:outerShdw>
              </a:effectLst>
            </a:endParaRPr>
          </a:p>
          <a:p>
            <a:pPr marL="457200" indent="-457200">
              <a:buFont typeface="Wingdings" panose="05000000000000000000" pitchFamily="2" charset="2"/>
              <a:buChar char="ü"/>
            </a:pPr>
            <a:r>
              <a:rPr lang="en-US" sz="2000" dirty="0" smtClean="0">
                <a:solidFill>
                  <a:srgbClr val="E7DFD8"/>
                </a:solidFill>
                <a:effectLst>
                  <a:outerShdw blurRad="38100" dist="38100" dir="2700000" algn="tl">
                    <a:srgbClr val="000000">
                      <a:alpha val="43137"/>
                    </a:srgbClr>
                  </a:outerShdw>
                </a:effectLst>
              </a:rPr>
              <a:t>They implement internal neuronal processes (IP) and efficiently manage their processing using internal process queues (IPQ) and a global event queue (GEQ).</a:t>
            </a:r>
          </a:p>
          <a:p>
            <a:pPr marL="457200" indent="-457200">
              <a:buFont typeface="Wingdings" panose="05000000000000000000" pitchFamily="2" charset="2"/>
              <a:buChar char="ü"/>
            </a:pPr>
            <a:r>
              <a:rPr lang="en-US" sz="2000" dirty="0" smtClean="0">
                <a:solidFill>
                  <a:srgbClr val="E7DFD8"/>
                </a:solidFill>
                <a:effectLst>
                  <a:outerShdw blurRad="38100" dist="38100" dir="2700000" algn="tl">
                    <a:srgbClr val="000000">
                      <a:alpha val="43137"/>
                    </a:srgbClr>
                  </a:outerShdw>
                </a:effectLst>
              </a:rPr>
              <a:t>ASN neurons are updated only at the end of the internal processes (not continuously) to provide efficiency of data processing! </a:t>
            </a:r>
            <a:endParaRPr lang="en-US" sz="2000" dirty="0">
              <a:solidFill>
                <a:srgbClr val="E7DFD8"/>
              </a:solidFill>
              <a:effectLst>
                <a:outerShdw blurRad="38100" dist="38100" dir="2700000" algn="tl">
                  <a:srgbClr val="000000">
                    <a:alpha val="43137"/>
                  </a:srgbClr>
                </a:outerShdw>
              </a:effectLst>
            </a:endParaRPr>
          </a:p>
        </p:txBody>
      </p:sp>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674" y="2146533"/>
            <a:ext cx="3233262" cy="2310345"/>
          </a:xfrm>
          <a:prstGeom prst="rect">
            <a:avLst/>
          </a:prstGeom>
        </p:spPr>
      </p:pic>
      <p:sp>
        <p:nvSpPr>
          <p:cNvPr id="3" name="Strzałka zakrzywiona w dół 2"/>
          <p:cNvSpPr/>
          <p:nvPr/>
        </p:nvSpPr>
        <p:spPr>
          <a:xfrm>
            <a:off x="2555776" y="1894257"/>
            <a:ext cx="3816424" cy="724826"/>
          </a:xfrm>
          <a:prstGeom prst="curvedDownArrow">
            <a:avLst/>
          </a:prstGeom>
          <a:solidFill>
            <a:srgbClr val="CE886E"/>
          </a:solidFill>
          <a:ln>
            <a:solidFill>
              <a:srgbClr val="BC4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upa 12"/>
          <p:cNvGrpSpPr/>
          <p:nvPr/>
        </p:nvGrpSpPr>
        <p:grpSpPr>
          <a:xfrm>
            <a:off x="1292595" y="2684667"/>
            <a:ext cx="1872208" cy="1234076"/>
            <a:chOff x="2123728" y="829167"/>
            <a:chExt cx="3600400" cy="2657601"/>
          </a:xfrm>
        </p:grpSpPr>
        <p:pic>
          <p:nvPicPr>
            <p:cNvPr id="14" name="Obraz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3728" y="829167"/>
              <a:ext cx="3600400" cy="2657601"/>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71369" y="976956"/>
              <a:ext cx="1872208" cy="1440160"/>
            </a:xfrm>
            <a:prstGeom prst="rect">
              <a:avLst/>
            </a:prstGeom>
          </p:spPr>
        </p:pic>
      </p:grpSp>
      <p:grpSp>
        <p:nvGrpSpPr>
          <p:cNvPr id="6" name="Grupa 5"/>
          <p:cNvGrpSpPr/>
          <p:nvPr/>
        </p:nvGrpSpPr>
        <p:grpSpPr>
          <a:xfrm>
            <a:off x="4932040" y="2564904"/>
            <a:ext cx="3504433" cy="1822982"/>
            <a:chOff x="4932040" y="2564904"/>
            <a:chExt cx="3504433" cy="1822982"/>
          </a:xfrm>
        </p:grpSpPr>
        <p:pic>
          <p:nvPicPr>
            <p:cNvPr id="8" name="Obraz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2040" y="2564904"/>
              <a:ext cx="3504433" cy="1822982"/>
            </a:xfrm>
            <a:prstGeom prst="rect">
              <a:avLst/>
            </a:prstGeom>
          </p:spPr>
        </p:pic>
        <p:sp>
          <p:nvSpPr>
            <p:cNvPr id="5" name="Prostokąt zaokrąglony 4"/>
            <p:cNvSpPr/>
            <p:nvPr/>
          </p:nvSpPr>
          <p:spPr>
            <a:xfrm>
              <a:off x="6300192" y="3861048"/>
              <a:ext cx="792088" cy="2292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34366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 name="Grupa 5"/>
          <p:cNvGrpSpPr/>
          <p:nvPr/>
        </p:nvGrpSpPr>
        <p:grpSpPr>
          <a:xfrm>
            <a:off x="611560" y="1124744"/>
            <a:ext cx="7920880" cy="4585671"/>
            <a:chOff x="611560" y="1124744"/>
            <a:chExt cx="7920880" cy="4585671"/>
          </a:xfrm>
        </p:grpSpPr>
        <p:sp>
          <p:nvSpPr>
            <p:cNvPr id="4" name="Prostokąt zaokrąglony 3"/>
            <p:cNvSpPr/>
            <p:nvPr/>
          </p:nvSpPr>
          <p:spPr>
            <a:xfrm>
              <a:off x="611560" y="1124744"/>
              <a:ext cx="7920880" cy="4585671"/>
            </a:xfrm>
            <a:prstGeom prst="roundRect">
              <a:avLst/>
            </a:prstGeom>
            <a:solidFill>
              <a:srgbClr val="F9FBE9"/>
            </a:solidFill>
            <a:ln>
              <a:solidFill>
                <a:srgbClr val="E1B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3" y="1245920"/>
              <a:ext cx="7416823" cy="4248472"/>
            </a:xfrm>
            <a:prstGeom prst="rect">
              <a:avLst/>
            </a:prstGeom>
          </p:spPr>
        </p:pic>
      </p:grpSp>
      <p:sp>
        <p:nvSpPr>
          <p:cNvPr id="23" name="Tytuł 1"/>
          <p:cNvSpPr>
            <a:spLocks noGrp="1"/>
          </p:cNvSpPr>
          <p:nvPr>
            <p:ph type="title"/>
          </p:nvPr>
        </p:nvSpPr>
        <p:spPr>
          <a:xfrm>
            <a:off x="1835696" y="188640"/>
            <a:ext cx="5400600" cy="811252"/>
          </a:xfrm>
        </p:spPr>
        <p:txBody>
          <a:bodyPr>
            <a:noAutofit/>
          </a:bodyPr>
          <a:lstStyle/>
          <a:p>
            <a:pPr algn="ctr"/>
            <a:r>
              <a:rPr lang="en-US" sz="3200" b="1" dirty="0" smtClean="0">
                <a:solidFill>
                  <a:srgbClr val="E7DFD8"/>
                </a:solidFill>
                <a:effectLst>
                  <a:outerShdw blurRad="38100" dist="38100" dir="2700000" algn="tl">
                    <a:srgbClr val="000000">
                      <a:alpha val="43137"/>
                    </a:srgbClr>
                  </a:outerShdw>
                </a:effectLst>
                <a:latin typeface="Cambria" panose="02040503050406030204" pitchFamily="18" charset="0"/>
              </a:rPr>
              <a:t>How ASN neurons work </a:t>
            </a:r>
            <a:br>
              <a:rPr lang="en-US" sz="3200" b="1" dirty="0" smtClean="0">
                <a:solidFill>
                  <a:srgbClr val="E7DFD8"/>
                </a:solidFill>
                <a:effectLst>
                  <a:outerShdw blurRad="38100" dist="38100" dir="2700000" algn="tl">
                    <a:srgbClr val="000000">
                      <a:alpha val="43137"/>
                    </a:srgbClr>
                  </a:outerShdw>
                </a:effectLst>
                <a:latin typeface="Cambria" panose="02040503050406030204" pitchFamily="18" charset="0"/>
              </a:rPr>
            </a:br>
            <a:r>
              <a:rPr lang="en-US" sz="3200" b="1" dirty="0" smtClean="0">
                <a:solidFill>
                  <a:srgbClr val="E7DFD8"/>
                </a:solidFill>
                <a:effectLst>
                  <a:outerShdw blurRad="38100" dist="38100" dir="2700000" algn="tl">
                    <a:srgbClr val="000000">
                      <a:alpha val="43137"/>
                    </a:srgbClr>
                  </a:outerShdw>
                </a:effectLst>
                <a:latin typeface="Cambria" panose="02040503050406030204" pitchFamily="18" charset="0"/>
              </a:rPr>
              <a:t>and how they are modeled?</a:t>
            </a:r>
            <a:endParaRPr lang="en-US" sz="3200" b="1" dirty="0">
              <a:solidFill>
                <a:srgbClr val="E7DFD8"/>
              </a:solidFill>
              <a:effectLst>
                <a:outerShdw blurRad="38100" dist="38100" dir="2700000" algn="tl">
                  <a:srgbClr val="000000">
                    <a:alpha val="43137"/>
                  </a:srgbClr>
                </a:outerShdw>
              </a:effectLst>
              <a:latin typeface="Cambria" panose="02040503050406030204" pitchFamily="18" charset="0"/>
            </a:endParaRPr>
          </a:p>
        </p:txBody>
      </p:sp>
      <p:sp>
        <p:nvSpPr>
          <p:cNvPr id="24" name="Tytuł 1"/>
          <p:cNvSpPr txBox="1">
            <a:spLocks/>
          </p:cNvSpPr>
          <p:nvPr/>
        </p:nvSpPr>
        <p:spPr>
          <a:xfrm>
            <a:off x="1403648" y="5673071"/>
            <a:ext cx="6336704" cy="97345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sz="2200" dirty="0" smtClean="0">
                <a:solidFill>
                  <a:srgbClr val="E7DFD8"/>
                </a:solidFill>
                <a:effectLst>
                  <a:outerShdw blurRad="38100" dist="38100" dir="2700000" algn="tl">
                    <a:srgbClr val="000000">
                      <a:alpha val="43137"/>
                    </a:srgbClr>
                  </a:outerShdw>
                </a:effectLst>
                <a:latin typeface="Cambria" panose="02040503050406030204" pitchFamily="18" charset="0"/>
              </a:rPr>
              <a:t>Internal states of A</a:t>
            </a:r>
            <a:r>
              <a:rPr lang="pl-PL" sz="2200" dirty="0" smtClean="0">
                <a:solidFill>
                  <a:srgbClr val="E7DFD8"/>
                </a:solidFill>
                <a:effectLst>
                  <a:outerShdw blurRad="38100" dist="38100" dir="2700000" algn="tl">
                    <a:srgbClr val="000000">
                      <a:alpha val="43137"/>
                    </a:srgbClr>
                  </a:outerShdw>
                </a:effectLst>
                <a:latin typeface="Cambria" panose="02040503050406030204" pitchFamily="18" charset="0"/>
              </a:rPr>
              <a:t>S</a:t>
            </a:r>
            <a:r>
              <a:rPr lang="en-US" sz="2200" dirty="0" smtClean="0">
                <a:solidFill>
                  <a:srgbClr val="E7DFD8"/>
                </a:solidFill>
                <a:effectLst>
                  <a:outerShdw blurRad="38100" dist="38100" dir="2700000" algn="tl">
                    <a:srgbClr val="000000">
                      <a:alpha val="43137"/>
                    </a:srgbClr>
                  </a:outerShdw>
                </a:effectLst>
                <a:latin typeface="Cambria" panose="02040503050406030204" pitchFamily="18" charset="0"/>
              </a:rPr>
              <a:t>N neurons are updated only </a:t>
            </a:r>
            <a:br>
              <a:rPr lang="en-US" sz="2200" dirty="0" smtClean="0">
                <a:solidFill>
                  <a:srgbClr val="E7DFD8"/>
                </a:solidFill>
                <a:effectLst>
                  <a:outerShdw blurRad="38100" dist="38100" dir="2700000" algn="tl">
                    <a:srgbClr val="000000">
                      <a:alpha val="43137"/>
                    </a:srgbClr>
                  </a:outerShdw>
                </a:effectLst>
                <a:latin typeface="Cambria" panose="02040503050406030204" pitchFamily="18" charset="0"/>
              </a:rPr>
            </a:br>
            <a:r>
              <a:rPr lang="en-US" sz="2200" dirty="0" smtClean="0">
                <a:solidFill>
                  <a:srgbClr val="E7DFD8"/>
                </a:solidFill>
                <a:effectLst>
                  <a:outerShdw blurRad="38100" dist="38100" dir="2700000" algn="tl">
                    <a:srgbClr val="000000">
                      <a:alpha val="43137"/>
                    </a:srgbClr>
                  </a:outerShdw>
                </a:effectLst>
                <a:latin typeface="Cambria" panose="02040503050406030204" pitchFamily="18" charset="0"/>
              </a:rPr>
              <a:t>at the end of internal processes (IP) that are</a:t>
            </a:r>
            <a:br>
              <a:rPr lang="en-US" sz="2200" dirty="0" smtClean="0">
                <a:solidFill>
                  <a:srgbClr val="E7DFD8"/>
                </a:solidFill>
                <a:effectLst>
                  <a:outerShdw blurRad="38100" dist="38100" dir="2700000" algn="tl">
                    <a:srgbClr val="000000">
                      <a:alpha val="43137"/>
                    </a:srgbClr>
                  </a:outerShdw>
                </a:effectLst>
                <a:latin typeface="Cambria" panose="02040503050406030204" pitchFamily="18" charset="0"/>
              </a:rPr>
            </a:br>
            <a:r>
              <a:rPr lang="en-US" sz="2200" dirty="0" smtClean="0">
                <a:solidFill>
                  <a:srgbClr val="E7DFD8"/>
                </a:solidFill>
                <a:effectLst>
                  <a:outerShdw blurRad="38100" dist="38100" dir="2700000" algn="tl">
                    <a:srgbClr val="000000">
                      <a:alpha val="43137"/>
                    </a:srgbClr>
                  </a:outerShdw>
                </a:effectLst>
                <a:latin typeface="Cambria" panose="02040503050406030204" pitchFamily="18" charset="0"/>
              </a:rPr>
              <a:t>supervised by the Global Event Queue</a:t>
            </a:r>
            <a:r>
              <a:rPr lang="pl-PL" sz="2200" dirty="0" smtClean="0">
                <a:solidFill>
                  <a:srgbClr val="E7DFD8"/>
                </a:solidFill>
                <a:effectLst>
                  <a:outerShdw blurRad="38100" dist="38100" dir="2700000" algn="tl">
                    <a:srgbClr val="000000">
                      <a:alpha val="43137"/>
                    </a:srgbClr>
                  </a:outerShdw>
                </a:effectLst>
                <a:latin typeface="Cambria" panose="02040503050406030204" pitchFamily="18" charset="0"/>
              </a:rPr>
              <a:t> (GEQ)</a:t>
            </a:r>
            <a:r>
              <a:rPr lang="en-US" sz="2200" dirty="0" smtClean="0">
                <a:solidFill>
                  <a:srgbClr val="E7DFD8"/>
                </a:solidFill>
                <a:effectLst>
                  <a:outerShdw blurRad="38100" dist="38100" dir="2700000" algn="tl">
                    <a:srgbClr val="000000">
                      <a:alpha val="43137"/>
                    </a:srgbClr>
                  </a:outerShdw>
                </a:effectLst>
                <a:latin typeface="Cambria" panose="02040503050406030204" pitchFamily="18" charset="0"/>
              </a:rPr>
              <a:t>.</a:t>
            </a:r>
            <a:endParaRPr lang="en-US" sz="2200" dirty="0">
              <a:solidFill>
                <a:srgbClr val="E7DFD8"/>
              </a:solidFill>
              <a:effectLst>
                <a:outerShdw blurRad="38100" dist="38100" dir="2700000" algn="tl">
                  <a:srgbClr val="000000">
                    <a:alpha val="43137"/>
                  </a:srgbClr>
                </a:outerShdw>
              </a:effectLst>
              <a:latin typeface="Cambria" panose="02040503050406030204" pitchFamily="18" charset="0"/>
            </a:endParaRPr>
          </a:p>
        </p:txBody>
      </p:sp>
      <p:sp>
        <p:nvSpPr>
          <p:cNvPr id="2" name="pole tekstowe 1"/>
          <p:cNvSpPr txBox="1"/>
          <p:nvPr/>
        </p:nvSpPr>
        <p:spPr>
          <a:xfrm>
            <a:off x="6084168" y="2276872"/>
            <a:ext cx="2448272" cy="1923604"/>
          </a:xfrm>
          <a:prstGeom prst="rect">
            <a:avLst/>
          </a:prstGeom>
          <a:noFill/>
        </p:spPr>
        <p:txBody>
          <a:bodyPr wrap="square" rtlCol="0">
            <a:spAutoFit/>
          </a:bodyPr>
          <a:lstStyle/>
          <a:p>
            <a:r>
              <a:rPr lang="en-US" sz="1700" dirty="0" smtClean="0">
                <a:solidFill>
                  <a:schemeClr val="tx1">
                    <a:lumMod val="75000"/>
                    <a:lumOff val="25000"/>
                  </a:schemeClr>
                </a:solidFill>
                <a:effectLst>
                  <a:outerShdw blurRad="38100" dist="38100" dir="2700000" algn="tl">
                    <a:srgbClr val="000000">
                      <a:alpha val="43137"/>
                    </a:srgbClr>
                  </a:outerShdw>
                </a:effectLst>
              </a:rPr>
              <a:t>IPQ represents a short</a:t>
            </a:r>
            <a:br>
              <a:rPr lang="en-US" sz="1700" dirty="0" smtClean="0">
                <a:solidFill>
                  <a:schemeClr val="tx1">
                    <a:lumMod val="75000"/>
                    <a:lumOff val="25000"/>
                  </a:schemeClr>
                </a:solidFill>
                <a:effectLst>
                  <a:outerShdw blurRad="38100" dist="38100" dir="2700000" algn="tl">
                    <a:srgbClr val="000000">
                      <a:alpha val="43137"/>
                    </a:srgbClr>
                  </a:outerShdw>
                </a:effectLst>
              </a:rPr>
            </a:br>
            <a:r>
              <a:rPr lang="en-US" sz="1700" dirty="0" smtClean="0">
                <a:solidFill>
                  <a:schemeClr val="tx1">
                    <a:lumMod val="75000"/>
                    <a:lumOff val="25000"/>
                  </a:schemeClr>
                </a:solidFill>
                <a:effectLst>
                  <a:outerShdw blurRad="38100" dist="38100" dir="2700000" algn="tl">
                    <a:srgbClr val="000000">
                      <a:alpha val="43137"/>
                    </a:srgbClr>
                  </a:outerShdw>
                </a:effectLst>
              </a:rPr>
              <a:t>sequence of internal changes of a neuronal state dependent on </a:t>
            </a:r>
            <a:br>
              <a:rPr lang="en-US" sz="1700" dirty="0" smtClean="0">
                <a:solidFill>
                  <a:schemeClr val="tx1">
                    <a:lumMod val="75000"/>
                    <a:lumOff val="25000"/>
                  </a:schemeClr>
                </a:solidFill>
                <a:effectLst>
                  <a:outerShdw blurRad="38100" dist="38100" dir="2700000" algn="tl">
                    <a:srgbClr val="000000">
                      <a:alpha val="43137"/>
                    </a:srgbClr>
                  </a:outerShdw>
                </a:effectLst>
              </a:rPr>
            </a:br>
            <a:r>
              <a:rPr lang="en-US" sz="1700" dirty="0" smtClean="0">
                <a:solidFill>
                  <a:schemeClr val="tx1">
                    <a:lumMod val="75000"/>
                    <a:lumOff val="25000"/>
                  </a:schemeClr>
                </a:solidFill>
                <a:effectLst>
                  <a:outerShdw blurRad="38100" dist="38100" dir="2700000" algn="tl">
                    <a:srgbClr val="000000">
                      <a:alpha val="43137"/>
                    </a:srgbClr>
                  </a:outerShdw>
                </a:effectLst>
              </a:rPr>
              <a:t>the external stimuli and previous internal states of the neuron.</a:t>
            </a:r>
            <a:endParaRPr lang="en-US" sz="1700" dirty="0">
              <a:solidFill>
                <a:schemeClr val="tx1">
                  <a:lumMod val="75000"/>
                  <a:lumOff val="25000"/>
                </a:schemeClr>
              </a:solidFill>
              <a:effectLst>
                <a:outerShdw blurRad="38100" dist="38100" dir="2700000" algn="tl">
                  <a:srgbClr val="000000">
                    <a:alpha val="43137"/>
                  </a:srgbClr>
                </a:outerShdw>
              </a:effectLst>
            </a:endParaRPr>
          </a:p>
        </p:txBody>
      </p:sp>
      <p:cxnSp>
        <p:nvCxnSpPr>
          <p:cNvPr id="10" name="Łącznik prosty ze strzałką 9"/>
          <p:cNvCxnSpPr/>
          <p:nvPr/>
        </p:nvCxnSpPr>
        <p:spPr>
          <a:xfrm flipH="1">
            <a:off x="5004048" y="2492896"/>
            <a:ext cx="1152128" cy="1538302"/>
          </a:xfrm>
          <a:prstGeom prst="straightConnector1">
            <a:avLst/>
          </a:prstGeom>
          <a:ln w="19050">
            <a:solidFill>
              <a:srgbClr val="BC0F1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Łącznik prosty ze strzałką 16"/>
          <p:cNvCxnSpPr/>
          <p:nvPr/>
        </p:nvCxnSpPr>
        <p:spPr>
          <a:xfrm>
            <a:off x="1691680" y="1916832"/>
            <a:ext cx="0" cy="2520280"/>
          </a:xfrm>
          <a:prstGeom prst="straightConnector1">
            <a:avLst/>
          </a:prstGeom>
          <a:ln w="19050">
            <a:solidFill>
              <a:srgbClr val="BC0F1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2555776" y="1916832"/>
            <a:ext cx="0" cy="2520280"/>
          </a:xfrm>
          <a:prstGeom prst="straightConnector1">
            <a:avLst/>
          </a:prstGeom>
          <a:ln w="19050">
            <a:solidFill>
              <a:srgbClr val="BC0F1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p:cNvCxnSpPr/>
          <p:nvPr/>
        </p:nvCxnSpPr>
        <p:spPr>
          <a:xfrm>
            <a:off x="2771800" y="1916832"/>
            <a:ext cx="0" cy="2376264"/>
          </a:xfrm>
          <a:prstGeom prst="straightConnector1">
            <a:avLst/>
          </a:prstGeom>
          <a:ln w="19050">
            <a:solidFill>
              <a:srgbClr val="BC0F1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2477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Prostokąt 3"/>
          <p:cNvSpPr/>
          <p:nvPr/>
        </p:nvSpPr>
        <p:spPr>
          <a:xfrm>
            <a:off x="971601" y="3356992"/>
            <a:ext cx="7200799" cy="2520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ytuł 1"/>
          <p:cNvSpPr>
            <a:spLocks noGrp="1"/>
          </p:cNvSpPr>
          <p:nvPr>
            <p:ph type="title"/>
          </p:nvPr>
        </p:nvSpPr>
        <p:spPr>
          <a:xfrm>
            <a:off x="1619672" y="116632"/>
            <a:ext cx="5832648" cy="1080120"/>
          </a:xfrm>
        </p:spPr>
        <p:txBody>
          <a:bodyPr>
            <a:noAutofit/>
          </a:bodyPr>
          <a:lstStyle/>
          <a:p>
            <a:pPr algn="ctr"/>
            <a:r>
              <a:rPr lang="en-US" sz="3200" b="1" dirty="0" smtClean="0">
                <a:solidFill>
                  <a:srgbClr val="E7DFD8"/>
                </a:solidFill>
                <a:effectLst>
                  <a:outerShdw blurRad="38100" dist="38100" dir="2700000" algn="tl">
                    <a:srgbClr val="000000">
                      <a:alpha val="43137"/>
                    </a:srgbClr>
                  </a:outerShdw>
                </a:effectLst>
                <a:latin typeface="Cambria" panose="02040503050406030204" pitchFamily="18" charset="0"/>
              </a:rPr>
              <a:t>Model and Adaptation of Associative Spiking Neurons</a:t>
            </a:r>
            <a:endParaRPr lang="en-US" sz="3200" b="1" dirty="0">
              <a:solidFill>
                <a:srgbClr val="E7DFD8"/>
              </a:solidFill>
              <a:effectLst>
                <a:outerShdw blurRad="38100" dist="38100" dir="2700000" algn="tl">
                  <a:srgbClr val="000000">
                    <a:alpha val="43137"/>
                  </a:srgbClr>
                </a:outerShdw>
              </a:effectLst>
              <a:latin typeface="Cambria" panose="02040503050406030204" pitchFamily="18" charset="0"/>
            </a:endParaRPr>
          </a:p>
        </p:txBody>
      </p:sp>
      <p:sp>
        <p:nvSpPr>
          <p:cNvPr id="24" name="Tytuł 1"/>
          <p:cNvSpPr txBox="1">
            <a:spLocks/>
          </p:cNvSpPr>
          <p:nvPr/>
        </p:nvSpPr>
        <p:spPr>
          <a:xfrm>
            <a:off x="2195736" y="6309320"/>
            <a:ext cx="4752528" cy="432048"/>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sz="2800" b="1" dirty="0" smtClean="0">
                <a:solidFill>
                  <a:srgbClr val="E7DFD8"/>
                </a:solidFill>
                <a:effectLst>
                  <a:outerShdw blurRad="38100" dist="38100" dir="2700000" algn="tl">
                    <a:srgbClr val="000000">
                      <a:alpha val="43137"/>
                    </a:srgbClr>
                  </a:outerShdw>
                </a:effectLst>
                <a:latin typeface="Cambria" panose="02040503050406030204" pitchFamily="18" charset="0"/>
              </a:rPr>
              <a:t>How do neurons work?</a:t>
            </a:r>
            <a:endParaRPr lang="en-US" sz="2800" b="1" dirty="0">
              <a:solidFill>
                <a:srgbClr val="E7DFD8"/>
              </a:solidFill>
              <a:effectLst>
                <a:outerShdw blurRad="38100" dist="38100" dir="2700000" algn="tl">
                  <a:srgbClr val="000000">
                    <a:alpha val="43137"/>
                  </a:srgbClr>
                </a:outerShdw>
              </a:effectLst>
              <a:latin typeface="Cambria" panose="02040503050406030204" pitchFamily="18" charset="0"/>
            </a:endParaRPr>
          </a:p>
        </p:txBody>
      </p:sp>
      <mc:AlternateContent xmlns:mc="http://schemas.openxmlformats.org/markup-compatibility/2006" xmlns:a14="http://schemas.microsoft.com/office/drawing/2010/main">
        <mc:Choice Requires="a14">
          <p:sp>
            <p:nvSpPr>
              <p:cNvPr id="2" name="pole tekstowe 1"/>
              <p:cNvSpPr txBox="1"/>
              <p:nvPr/>
            </p:nvSpPr>
            <p:spPr>
              <a:xfrm>
                <a:off x="955542" y="1206027"/>
                <a:ext cx="7264401" cy="5006563"/>
              </a:xfrm>
              <a:prstGeom prst="rect">
                <a:avLst/>
              </a:prstGeom>
              <a:noFill/>
            </p:spPr>
            <p:txBody>
              <a:bodyPr wrap="square" rtlCol="0">
                <a:spAutoFit/>
              </a:bodyPr>
              <a:lstStyle/>
              <a:p>
                <a:r>
                  <a:rPr lang="en-US" sz="2000" dirty="0">
                    <a:solidFill>
                      <a:srgbClr val="DAAC9C"/>
                    </a:solidFill>
                    <a:effectLst>
                      <a:outerShdw blurRad="38100" dist="38100" dir="2700000" algn="tl">
                        <a:srgbClr val="000000">
                          <a:alpha val="43137"/>
                        </a:srgbClr>
                      </a:outerShdw>
                    </a:effectLst>
                  </a:rPr>
                  <a:t>Synaptic efficacy </a:t>
                </a:r>
                <a:r>
                  <a:rPr lang="en-US" sz="2000" dirty="0" smtClean="0">
                    <a:solidFill>
                      <a:srgbClr val="E7DFD8"/>
                    </a:solidFill>
                    <a:effectLst>
                      <a:outerShdw blurRad="38100" dist="38100" dir="2700000" algn="tl">
                        <a:srgbClr val="000000">
                          <a:alpha val="43137"/>
                        </a:srgbClr>
                      </a:outerShdw>
                    </a:effectLst>
                  </a:rPr>
                  <a:t>defines the efficiency of the synapsis of the stimulations and spiking reactions of the postsynaptic neurons:</a:t>
                </a:r>
              </a:p>
              <a:p>
                <a:endParaRPr lang="en-US" sz="2000" dirty="0" smtClean="0">
                  <a:solidFill>
                    <a:srgbClr val="E7DFD8"/>
                  </a:solidFill>
                  <a:effectLst>
                    <a:outerShdw blurRad="38100" dist="38100" dir="2700000" algn="tl">
                      <a:srgbClr val="000000">
                        <a:alpha val="43137"/>
                      </a:srgbClr>
                    </a:outerShdw>
                  </a:effectLst>
                </a:endParaRPr>
              </a:p>
              <a:p>
                <a:pPr marL="457200" indent="-457200">
                  <a:buFont typeface="Wingdings" panose="05000000000000000000" pitchFamily="2" charset="2"/>
                  <a:buChar char="ü"/>
                </a:pPr>
                <a:endParaRPr lang="en-US" sz="2000" dirty="0" smtClean="0">
                  <a:solidFill>
                    <a:srgbClr val="E7DFD8"/>
                  </a:solidFill>
                  <a:effectLst>
                    <a:outerShdw blurRad="38100" dist="38100" dir="2700000" algn="tl">
                      <a:srgbClr val="000000">
                        <a:alpha val="43137"/>
                      </a:srgbClr>
                    </a:outerShdw>
                  </a:effectLst>
                </a:endParaRPr>
              </a:p>
              <a:p>
                <a:pPr marL="457200" indent="-457200">
                  <a:buFont typeface="Wingdings" panose="05000000000000000000" pitchFamily="2" charset="2"/>
                  <a:buChar char="ü"/>
                </a:pPr>
                <a:endParaRPr lang="en-US" sz="2000" dirty="0" smtClean="0">
                  <a:solidFill>
                    <a:srgbClr val="E7DFD8"/>
                  </a:solidFill>
                  <a:effectLst>
                    <a:outerShdw blurRad="38100" dist="38100" dir="2700000" algn="tl">
                      <a:srgbClr val="000000">
                        <a:alpha val="43137"/>
                      </a:srgbClr>
                    </a:outerShdw>
                  </a:effectLst>
                </a:endParaRPr>
              </a:p>
              <a:p>
                <a:pPr marL="457200" indent="-457200">
                  <a:buFont typeface="Wingdings" panose="05000000000000000000" pitchFamily="2" charset="2"/>
                  <a:buChar char="ü"/>
                </a:pPr>
                <a:endParaRPr lang="en-US" sz="1600" dirty="0" smtClean="0">
                  <a:solidFill>
                    <a:srgbClr val="E7DFD8"/>
                  </a:solidFill>
                  <a:effectLst>
                    <a:outerShdw blurRad="38100" dist="38100" dir="2700000" algn="tl">
                      <a:srgbClr val="000000">
                        <a:alpha val="43137"/>
                      </a:srgbClr>
                    </a:outerShdw>
                  </a:effectLst>
                </a:endParaRPr>
              </a:p>
              <a:p>
                <a:pPr>
                  <a:spcAft>
                    <a:spcPts val="600"/>
                  </a:spcAft>
                </a:pPr>
                <a:r>
                  <a:rPr lang="en-US" sz="2000" dirty="0" smtClean="0">
                    <a:solidFill>
                      <a:srgbClr val="E7DFD8"/>
                    </a:solidFill>
                    <a:effectLst>
                      <a:outerShdw blurRad="38100" dist="38100" dir="2700000" algn="tl">
                        <a:srgbClr val="000000">
                          <a:alpha val="43137"/>
                        </a:srgbClr>
                      </a:outerShdw>
                    </a:effectLst>
                  </a:rPr>
                  <a:t>It depends on</a:t>
                </a:r>
                <a:r>
                  <a:rPr lang="pl-PL" sz="2000" dirty="0" smtClean="0">
                    <a:solidFill>
                      <a:srgbClr val="E7DFD8"/>
                    </a:solidFill>
                    <a:effectLst>
                      <a:outerShdw blurRad="38100" dist="38100" dir="2700000" algn="tl">
                        <a:srgbClr val="000000">
                          <a:alpha val="43137"/>
                        </a:srgbClr>
                      </a:outerShdw>
                    </a:effectLst>
                  </a:rPr>
                  <a:t>:</a:t>
                </a:r>
              </a:p>
              <a:p>
                <a14:m>
                  <m:oMath xmlns:m="http://schemas.openxmlformats.org/officeDocument/2006/math">
                    <m:r>
                      <a:rPr lang="en-US" sz="1400" i="1" smtClean="0">
                        <a:solidFill>
                          <a:schemeClr val="tx1"/>
                        </a:solidFill>
                        <a:latin typeface="Cambria Math" panose="02040503050406030204" pitchFamily="18" charset="0"/>
                      </a:rPr>
                      <m:t>∆</m:t>
                    </m:r>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rPr>
                          <m:t>𝑡</m:t>
                        </m:r>
                      </m:e>
                      <m:sup>
                        <m:r>
                          <a:rPr lang="en-US" sz="1400" i="1">
                            <a:solidFill>
                              <a:schemeClr val="tx1"/>
                            </a:solidFill>
                            <a:latin typeface="Cambria Math" panose="02040503050406030204" pitchFamily="18" charset="0"/>
                          </a:rPr>
                          <m:t>𝐴</m:t>
                        </m:r>
                      </m:sup>
                    </m:sSup>
                  </m:oMath>
                </a14:m>
                <a:r>
                  <a:rPr lang="en-US" sz="1400" dirty="0">
                    <a:solidFill>
                      <a:schemeClr val="tx1"/>
                    </a:solidFill>
                  </a:rPr>
                  <a:t> </a:t>
                </a:r>
                <a:r>
                  <a:rPr lang="en-US" sz="1400" dirty="0" smtClean="0">
                    <a:solidFill>
                      <a:schemeClr val="tx1"/>
                    </a:solidFill>
                  </a:rPr>
                  <a:t>- </a:t>
                </a:r>
                <a:r>
                  <a:rPr lang="en-US" sz="1400" dirty="0">
                    <a:solidFill>
                      <a:schemeClr val="tx1"/>
                    </a:solidFill>
                  </a:rPr>
                  <a:t>the period of time that lapsed between the stimulation of the synapse between </a:t>
                </a:r>
                <a:r>
                  <a:rPr lang="pl-PL" sz="1400" dirty="0" smtClean="0">
                    <a:solidFill>
                      <a:schemeClr val="tx1"/>
                    </a:solidFill>
                  </a:rPr>
                  <a:t/>
                </a:r>
                <a:br>
                  <a:rPr lang="pl-PL" sz="1400" dirty="0" smtClean="0">
                    <a:solidFill>
                      <a:schemeClr val="tx1"/>
                    </a:solidFill>
                  </a:rPr>
                </a:br>
                <a:r>
                  <a:rPr lang="en-US" sz="1400" dirty="0" smtClean="0">
                    <a:solidFill>
                      <a:schemeClr val="tx1"/>
                    </a:solidFill>
                  </a:rPr>
                  <a:t>the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𝑁</m:t>
                        </m:r>
                      </m:e>
                      <m:sub>
                        <m:r>
                          <a:rPr lang="en-US" sz="1400" i="1">
                            <a:solidFill>
                              <a:schemeClr val="tx1"/>
                            </a:solidFill>
                            <a:latin typeface="Cambria Math" panose="02040503050406030204" pitchFamily="18" charset="0"/>
                          </a:rPr>
                          <m:t>𝑚</m:t>
                        </m:r>
                      </m:sub>
                    </m:sSub>
                  </m:oMath>
                </a14:m>
                <a:r>
                  <a:rPr lang="en-US" sz="1400" dirty="0">
                    <a:solidFill>
                      <a:schemeClr val="tx1"/>
                    </a:solidFill>
                  </a:rPr>
                  <a:t> and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𝑁</m:t>
                        </m:r>
                      </m:e>
                      <m:sub>
                        <m:r>
                          <a:rPr lang="en-US" sz="1400" i="1">
                            <a:solidFill>
                              <a:schemeClr val="tx1"/>
                            </a:solidFill>
                            <a:latin typeface="Cambria Math" panose="02040503050406030204" pitchFamily="18" charset="0"/>
                          </a:rPr>
                          <m:t>𝑚</m:t>
                        </m:r>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𝑟</m:t>
                        </m:r>
                      </m:sub>
                    </m:sSub>
                  </m:oMath>
                </a14:m>
                <a:r>
                  <a:rPr lang="en-US" sz="1400" dirty="0">
                    <a:solidFill>
                      <a:schemeClr val="tx1"/>
                    </a:solidFill>
                  </a:rPr>
                  <a:t> neurons and the activation of the postsynaptic neuron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𝑁</m:t>
                        </m:r>
                      </m:e>
                      <m:sub>
                        <m:r>
                          <a:rPr lang="en-US" sz="1400" i="1">
                            <a:solidFill>
                              <a:schemeClr val="tx1"/>
                            </a:solidFill>
                            <a:latin typeface="Cambria Math" panose="02040503050406030204" pitchFamily="18" charset="0"/>
                          </a:rPr>
                          <m:t>𝑚</m:t>
                        </m:r>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𝑟</m:t>
                        </m:r>
                      </m:sub>
                    </m:sSub>
                  </m:oMath>
                </a14:m>
                <a:r>
                  <a:rPr lang="en-US" sz="1400" dirty="0">
                    <a:solidFill>
                      <a:schemeClr val="tx1"/>
                    </a:solidFill>
                  </a:rPr>
                  <a:t> </a:t>
                </a:r>
                <a:r>
                  <a:rPr lang="pl-PL" sz="1400" dirty="0" smtClean="0">
                    <a:solidFill>
                      <a:schemeClr val="tx1"/>
                    </a:solidFill>
                  </a:rPr>
                  <a:t/>
                </a:r>
                <a:br>
                  <a:rPr lang="pl-PL" sz="1400" dirty="0" smtClean="0">
                    <a:solidFill>
                      <a:schemeClr val="tx1"/>
                    </a:solidFill>
                  </a:rPr>
                </a:br>
                <a:r>
                  <a:rPr lang="en-US" sz="1400" dirty="0" smtClean="0">
                    <a:solidFill>
                      <a:schemeClr val="tx1"/>
                    </a:solidFill>
                  </a:rPr>
                  <a:t>during </a:t>
                </a:r>
                <a:r>
                  <a:rPr lang="en-US" sz="1400" dirty="0">
                    <a:solidFill>
                      <a:schemeClr val="tx1"/>
                    </a:solidFill>
                  </a:rPr>
                  <a:t>training of the training sequence set </a:t>
                </a:r>
                <a14:m>
                  <m:oMath xmlns:m="http://schemas.openxmlformats.org/officeDocument/2006/math">
                    <m:r>
                      <a:rPr lang="en-US" sz="1400" i="1">
                        <a:solidFill>
                          <a:schemeClr val="tx1"/>
                        </a:solidFill>
                        <a:latin typeface="Cambria Math" panose="02040503050406030204" pitchFamily="18" charset="0"/>
                      </a:rPr>
                      <m:t>𝕊</m:t>
                    </m:r>
                    <m:r>
                      <a:rPr lang="en-US" sz="1400" i="1">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rPr>
                              <m:t>𝑆</m:t>
                            </m:r>
                          </m:e>
                          <m:sup>
                            <m:r>
                              <a:rPr lang="en-US" sz="1400" i="1">
                                <a:solidFill>
                                  <a:schemeClr val="tx1"/>
                                </a:solidFill>
                                <a:latin typeface="Cambria Math" panose="02040503050406030204" pitchFamily="18" charset="0"/>
                              </a:rPr>
                              <m:t>1</m:t>
                            </m:r>
                          </m:sup>
                        </m:sSup>
                        <m:r>
                          <a:rPr lang="en-US" sz="1400" i="1">
                            <a:solidFill>
                              <a:schemeClr val="tx1"/>
                            </a:solidFill>
                            <a:latin typeface="Cambria Math" panose="02040503050406030204" pitchFamily="18" charset="0"/>
                          </a:rPr>
                          <m:t>,…,</m:t>
                        </m:r>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rPr>
                              <m:t>𝑆</m:t>
                            </m:r>
                          </m:e>
                          <m:sup>
                            <m:r>
                              <a:rPr lang="en-US" sz="1400" i="1">
                                <a:solidFill>
                                  <a:schemeClr val="tx1"/>
                                </a:solidFill>
                                <a:latin typeface="Cambria Math" panose="02040503050406030204" pitchFamily="18" charset="0"/>
                              </a:rPr>
                              <m:t>𝑁</m:t>
                            </m:r>
                          </m:sup>
                        </m:sSup>
                      </m:e>
                    </m:d>
                  </m:oMath>
                </a14:m>
                <a:r>
                  <a:rPr lang="en-US" sz="1400" dirty="0">
                    <a:solidFill>
                      <a:schemeClr val="tx1"/>
                    </a:solidFill>
                  </a:rPr>
                  <a:t>;</a:t>
                </a:r>
              </a:p>
              <a:p>
                <a14:m>
                  <m:oMath xmlns:m="http://schemas.openxmlformats.org/officeDocument/2006/math">
                    <m:r>
                      <a:rPr lang="en-US" sz="1400" i="1">
                        <a:solidFill>
                          <a:schemeClr val="tx1"/>
                        </a:solidFill>
                        <a:latin typeface="Cambria Math" panose="02040503050406030204" pitchFamily="18" charset="0"/>
                      </a:rPr>
                      <m:t>∆</m:t>
                    </m:r>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rPr>
                          <m:t>𝑡</m:t>
                        </m:r>
                      </m:e>
                      <m:sup>
                        <m:r>
                          <a:rPr lang="en-US" sz="1400" i="1">
                            <a:solidFill>
                              <a:schemeClr val="tx1"/>
                            </a:solidFill>
                            <a:latin typeface="Cambria Math" panose="02040503050406030204" pitchFamily="18" charset="0"/>
                          </a:rPr>
                          <m:t>𝐶</m:t>
                        </m:r>
                      </m:sup>
                    </m:sSup>
                  </m:oMath>
                </a14:m>
                <a:r>
                  <a:rPr lang="pl-PL" sz="1400" dirty="0" smtClean="0">
                    <a:solidFill>
                      <a:schemeClr val="tx1"/>
                    </a:solidFill>
                  </a:rPr>
                  <a:t> </a:t>
                </a:r>
                <a:r>
                  <a:rPr lang="en-US" sz="1400" dirty="0" smtClean="0">
                    <a:solidFill>
                      <a:schemeClr val="tx1"/>
                    </a:solidFill>
                  </a:rPr>
                  <a:t>- </a:t>
                </a:r>
                <a:r>
                  <a:rPr lang="en-US" sz="1400" dirty="0">
                    <a:solidFill>
                      <a:schemeClr val="tx1"/>
                    </a:solidFill>
                  </a:rPr>
                  <a:t>the period of time necessary to charge and activate the postsynaptic neuron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𝑁</m:t>
                        </m:r>
                      </m:e>
                      <m:sub>
                        <m:r>
                          <a:rPr lang="en-US" sz="1400" i="1">
                            <a:solidFill>
                              <a:schemeClr val="tx1"/>
                            </a:solidFill>
                            <a:latin typeface="Cambria Math" panose="02040503050406030204" pitchFamily="18" charset="0"/>
                          </a:rPr>
                          <m:t>𝑚</m:t>
                        </m:r>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𝑟</m:t>
                        </m:r>
                      </m:sub>
                    </m:sSub>
                  </m:oMath>
                </a14:m>
                <a:r>
                  <a:rPr lang="en-US" sz="1400" dirty="0">
                    <a:solidFill>
                      <a:schemeClr val="tx1"/>
                    </a:solidFill>
                  </a:rPr>
                  <a:t> </a:t>
                </a:r>
                <a:br>
                  <a:rPr lang="en-US" sz="1400" dirty="0">
                    <a:solidFill>
                      <a:schemeClr val="tx1"/>
                    </a:solidFill>
                  </a:rPr>
                </a:br>
                <a:r>
                  <a:rPr lang="en-US" sz="1400" dirty="0">
                    <a:solidFill>
                      <a:schemeClr val="tx1"/>
                    </a:solidFill>
                  </a:rPr>
                  <a:t>after stimulating the synapse between the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𝑁</m:t>
                        </m:r>
                      </m:e>
                      <m:sub>
                        <m:r>
                          <a:rPr lang="en-US" sz="1400" i="1">
                            <a:solidFill>
                              <a:schemeClr val="tx1"/>
                            </a:solidFill>
                            <a:latin typeface="Cambria Math" panose="02040503050406030204" pitchFamily="18" charset="0"/>
                          </a:rPr>
                          <m:t>𝑚</m:t>
                        </m:r>
                      </m:sub>
                    </m:sSub>
                  </m:oMath>
                </a14:m>
                <a:r>
                  <a:rPr lang="en-US" sz="1400" dirty="0">
                    <a:solidFill>
                      <a:schemeClr val="tx1"/>
                    </a:solidFill>
                  </a:rPr>
                  <a:t> and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𝑁</m:t>
                        </m:r>
                      </m:e>
                      <m:sub>
                        <m:r>
                          <a:rPr lang="en-US" sz="1400" i="1">
                            <a:solidFill>
                              <a:schemeClr val="tx1"/>
                            </a:solidFill>
                            <a:latin typeface="Cambria Math" panose="02040503050406030204" pitchFamily="18" charset="0"/>
                          </a:rPr>
                          <m:t>𝑚</m:t>
                        </m:r>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𝑟</m:t>
                        </m:r>
                      </m:sub>
                    </m:sSub>
                  </m:oMath>
                </a14:m>
                <a:r>
                  <a:rPr lang="en-US" sz="1400" dirty="0">
                    <a:solidFill>
                      <a:schemeClr val="tx1"/>
                    </a:solidFill>
                  </a:rPr>
                  <a:t> neurons (here </a:t>
                </a:r>
                <a14:m>
                  <m:oMath xmlns:m="http://schemas.openxmlformats.org/officeDocument/2006/math">
                    <m:r>
                      <a:rPr lang="en-US" sz="1400" i="1">
                        <a:solidFill>
                          <a:schemeClr val="tx1"/>
                        </a:solidFill>
                        <a:latin typeface="Cambria Math" panose="02040503050406030204" pitchFamily="18" charset="0"/>
                      </a:rPr>
                      <m:t>∆</m:t>
                    </m:r>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rPr>
                          <m:t>𝑡</m:t>
                        </m:r>
                      </m:e>
                      <m:sup>
                        <m:r>
                          <a:rPr lang="en-US" sz="1400" i="1">
                            <a:solidFill>
                              <a:schemeClr val="tx1"/>
                            </a:solidFill>
                            <a:latin typeface="Cambria Math" panose="02040503050406030204" pitchFamily="18" charset="0"/>
                          </a:rPr>
                          <m:t>𝐶</m:t>
                        </m:r>
                      </m:sup>
                    </m:sSup>
                  </m:oMath>
                </a14:m>
                <a:r>
                  <a:rPr lang="en-US" sz="1400" dirty="0">
                    <a:solidFill>
                      <a:schemeClr val="tx1"/>
                    </a:solidFill>
                  </a:rPr>
                  <a:t>);</a:t>
                </a:r>
              </a:p>
              <a:p>
                <a14:m>
                  <m:oMath xmlns:m="http://schemas.openxmlformats.org/officeDocument/2006/math">
                    <m:r>
                      <a:rPr lang="en-US" sz="1400" i="1">
                        <a:solidFill>
                          <a:schemeClr val="tx1"/>
                        </a:solidFill>
                        <a:latin typeface="Cambria Math" panose="02040503050406030204" pitchFamily="18" charset="0"/>
                      </a:rPr>
                      <m:t>∆</m:t>
                    </m:r>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rPr>
                          <m:t>𝑡</m:t>
                        </m:r>
                      </m:e>
                      <m:sup>
                        <m:r>
                          <a:rPr lang="en-US" sz="1400" i="1">
                            <a:solidFill>
                              <a:schemeClr val="tx1"/>
                            </a:solidFill>
                            <a:latin typeface="Cambria Math" panose="02040503050406030204" pitchFamily="18" charset="0"/>
                          </a:rPr>
                          <m:t>𝑅</m:t>
                        </m:r>
                      </m:sup>
                    </m:sSup>
                    <m:r>
                      <a:rPr lang="en-US" sz="1400">
                        <a:solidFill>
                          <a:schemeClr val="tx1"/>
                        </a:solidFill>
                        <a:latin typeface="Cambria Math" panose="02040503050406030204" pitchFamily="18" charset="0"/>
                      </a:rPr>
                      <m:t>=200</m:t>
                    </m:r>
                    <m:r>
                      <m:rPr>
                        <m:sty m:val="p"/>
                      </m:rPr>
                      <a:rPr lang="en-US" sz="1400">
                        <a:solidFill>
                          <a:schemeClr val="tx1"/>
                        </a:solidFill>
                        <a:latin typeface="Cambria Math" panose="02040503050406030204" pitchFamily="18" charset="0"/>
                      </a:rPr>
                      <m:t>ms</m:t>
                    </m:r>
                  </m:oMath>
                </a14:m>
                <a:r>
                  <a:rPr lang="en-US" sz="1400" dirty="0">
                    <a:solidFill>
                      <a:schemeClr val="tx1"/>
                    </a:solidFill>
                  </a:rPr>
                  <a:t> - the maximum period of </a:t>
                </a:r>
                <a:r>
                  <a:rPr lang="en-US" sz="1400" dirty="0" smtClean="0">
                    <a:solidFill>
                      <a:schemeClr val="tx1"/>
                    </a:solidFill>
                  </a:rPr>
                  <a:t>time </a:t>
                </a:r>
                <a:r>
                  <a:rPr lang="en-US" sz="1400" dirty="0">
                    <a:solidFill>
                      <a:schemeClr val="tx1"/>
                    </a:solidFill>
                  </a:rPr>
                  <a:t>during which the postsynaptic neuron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𝑁</m:t>
                        </m:r>
                      </m:e>
                      <m:sub>
                        <m:r>
                          <a:rPr lang="en-US" sz="1400" i="1">
                            <a:solidFill>
                              <a:schemeClr val="tx1"/>
                            </a:solidFill>
                            <a:latin typeface="Cambria Math" panose="02040503050406030204" pitchFamily="18" charset="0"/>
                          </a:rPr>
                          <m:t>𝑚</m:t>
                        </m:r>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𝑟</m:t>
                        </m:r>
                      </m:sub>
                    </m:sSub>
                  </m:oMath>
                </a14:m>
                <a:r>
                  <a:rPr lang="en-US" sz="1400" dirty="0">
                    <a:solidFill>
                      <a:schemeClr val="tx1"/>
                    </a:solidFill>
                  </a:rPr>
                  <a:t> recovers and returns to its resting state after its charging that was not strong enough to activate this </a:t>
                </a:r>
                <a:r>
                  <a:rPr lang="en-US" sz="1400" dirty="0" smtClean="0">
                    <a:solidFill>
                      <a:schemeClr val="tx1"/>
                    </a:solidFill>
                  </a:rPr>
                  <a:t>neuro</a:t>
                </a:r>
                <a:r>
                  <a:rPr lang="pl-PL" sz="1400" dirty="0" smtClean="0">
                    <a:solidFill>
                      <a:schemeClr val="tx1"/>
                    </a:solidFill>
                  </a:rPr>
                  <a:t>n</a:t>
                </a:r>
                <a:r>
                  <a:rPr lang="en-US" sz="1400" dirty="0" smtClean="0">
                    <a:solidFill>
                      <a:schemeClr val="tx1"/>
                    </a:solidFill>
                  </a:rPr>
                  <a:t>;</a:t>
                </a:r>
                <a:endParaRPr lang="en-US" sz="1400" dirty="0">
                  <a:solidFill>
                    <a:schemeClr val="tx1"/>
                  </a:solidFill>
                </a:endParaRPr>
              </a:p>
              <a:p>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𝜃</m:t>
                        </m:r>
                      </m:e>
                      <m:sub>
                        <m:sSubSup>
                          <m:sSubSupPr>
                            <m:ctrlPr>
                              <a:rPr lang="en-US" sz="1400" i="1">
                                <a:solidFill>
                                  <a:schemeClr val="tx1"/>
                                </a:solidFill>
                                <a:latin typeface="Cambria Math" panose="02040503050406030204" pitchFamily="18" charset="0"/>
                              </a:rPr>
                            </m:ctrlPr>
                          </m:sSubSupPr>
                          <m:e>
                            <m:r>
                              <a:rPr lang="en-US" sz="1400" i="1">
                                <a:solidFill>
                                  <a:schemeClr val="tx1"/>
                                </a:solidFill>
                                <a:latin typeface="Cambria Math" panose="02040503050406030204" pitchFamily="18" charset="0"/>
                              </a:rPr>
                              <m:t>𝑁</m:t>
                            </m:r>
                          </m:e>
                          <m:sub>
                            <m:r>
                              <a:rPr lang="en-US" sz="1400" i="1">
                                <a:solidFill>
                                  <a:schemeClr val="tx1"/>
                                </a:solidFill>
                                <a:latin typeface="Cambria Math" panose="02040503050406030204" pitchFamily="18" charset="0"/>
                              </a:rPr>
                              <m:t>𝑚</m:t>
                            </m:r>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𝑟</m:t>
                            </m:r>
                          </m:sub>
                          <m:sup>
                            <m:r>
                              <a:rPr lang="en-US" sz="1400" i="1">
                                <a:solidFill>
                                  <a:schemeClr val="tx1"/>
                                </a:solidFill>
                                <a:latin typeface="Cambria Math" panose="02040503050406030204" pitchFamily="18" charset="0"/>
                              </a:rPr>
                              <m:t>𝑛</m:t>
                            </m:r>
                          </m:sup>
                        </m:sSubSup>
                      </m:sub>
                    </m:sSub>
                    <m:r>
                      <a:rPr lang="en-US" sz="1400">
                        <a:solidFill>
                          <a:schemeClr val="tx1"/>
                        </a:solidFill>
                        <a:latin typeface="Cambria Math" panose="02040503050406030204" pitchFamily="18" charset="0"/>
                      </a:rPr>
                      <m:t>=1</m:t>
                    </m:r>
                  </m:oMath>
                </a14:m>
                <a:r>
                  <a:rPr lang="en-US" sz="1400" dirty="0">
                    <a:solidFill>
                      <a:schemeClr val="tx1"/>
                    </a:solidFill>
                  </a:rPr>
                  <a:t> - the activation threshold of the postsynaptic neuron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𝑁</m:t>
                        </m:r>
                      </m:e>
                      <m:sub>
                        <m:r>
                          <a:rPr lang="en-US" sz="1400" i="1">
                            <a:solidFill>
                              <a:schemeClr val="tx1"/>
                            </a:solidFill>
                            <a:latin typeface="Cambria Math" panose="02040503050406030204" pitchFamily="18" charset="0"/>
                          </a:rPr>
                          <m:t>𝑚</m:t>
                        </m:r>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𝑟</m:t>
                        </m:r>
                      </m:sub>
                    </m:sSub>
                  </m:oMath>
                </a14:m>
                <a:r>
                  <a:rPr lang="en-US" sz="1400" dirty="0">
                    <a:solidFill>
                      <a:schemeClr val="tx1"/>
                    </a:solidFill>
                  </a:rPr>
                  <a:t>;</a:t>
                </a:r>
              </a:p>
              <a:p>
                <a14:m>
                  <m:oMath xmlns:m="http://schemas.openxmlformats.org/officeDocument/2006/math">
                    <m:r>
                      <a:rPr lang="en-US" sz="1400" i="1">
                        <a:solidFill>
                          <a:schemeClr val="tx1"/>
                        </a:solidFill>
                        <a:latin typeface="Cambria Math" panose="02040503050406030204" pitchFamily="18" charset="0"/>
                      </a:rPr>
                      <m:t>𝜏</m:t>
                    </m:r>
                    <m:r>
                      <a:rPr lang="en-US" sz="1400">
                        <a:solidFill>
                          <a:schemeClr val="tx1"/>
                        </a:solidFill>
                        <a:latin typeface="Cambria Math" panose="02040503050406030204" pitchFamily="18" charset="0"/>
                      </a:rPr>
                      <m:t>=4</m:t>
                    </m:r>
                  </m:oMath>
                </a14:m>
                <a:r>
                  <a:rPr lang="en-US" sz="1400" dirty="0">
                    <a:solidFill>
                      <a:schemeClr val="tx1"/>
                    </a:solidFill>
                  </a:rPr>
                  <a:t> - the context influence factor changing the influence of the previously activated and connected neurons on the postsynaptic neuron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𝑁</m:t>
                        </m:r>
                      </m:e>
                      <m:sub>
                        <m:r>
                          <a:rPr lang="en-US" sz="1400" i="1">
                            <a:solidFill>
                              <a:schemeClr val="tx1"/>
                            </a:solidFill>
                            <a:latin typeface="Cambria Math" panose="02040503050406030204" pitchFamily="18" charset="0"/>
                          </a:rPr>
                          <m:t>𝑚</m:t>
                        </m:r>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𝑟</m:t>
                        </m:r>
                      </m:sub>
                    </m:sSub>
                  </m:oMath>
                </a14:m>
                <a:r>
                  <a:rPr lang="en-US" sz="1400" dirty="0">
                    <a:solidFill>
                      <a:schemeClr val="tx1"/>
                    </a:solidFill>
                  </a:rPr>
                  <a:t>.</a:t>
                </a:r>
              </a:p>
              <a:p>
                <a:r>
                  <a:rPr lang="en-US" sz="2000" dirty="0" smtClean="0">
                    <a:solidFill>
                      <a:srgbClr val="E7DFD8"/>
                    </a:solidFill>
                    <a:effectLst>
                      <a:outerShdw blurRad="38100" dist="38100" dir="2700000" algn="tl">
                        <a:srgbClr val="000000">
                          <a:alpha val="43137"/>
                        </a:srgbClr>
                      </a:outerShdw>
                    </a:effectLst>
                  </a:rPr>
                  <a:t> </a:t>
                </a:r>
                <a:endParaRPr lang="en-US" sz="2000" dirty="0">
                  <a:solidFill>
                    <a:srgbClr val="E7DFD8"/>
                  </a:solidFill>
                  <a:effectLst>
                    <a:outerShdw blurRad="38100" dist="38100" dir="2700000" algn="tl">
                      <a:srgbClr val="000000">
                        <a:alpha val="43137"/>
                      </a:srgbClr>
                    </a:outerShdw>
                  </a:effectLst>
                </a:endParaRPr>
              </a:p>
            </p:txBody>
          </p:sp>
        </mc:Choice>
        <mc:Fallback xmlns="">
          <p:sp>
            <p:nvSpPr>
              <p:cNvPr id="2" name="pole tekstowe 1"/>
              <p:cNvSpPr txBox="1">
                <a:spLocks noRot="1" noChangeAspect="1" noMove="1" noResize="1" noEditPoints="1" noAdjustHandles="1" noChangeArrowheads="1" noChangeShapeType="1" noTextEdit="1"/>
              </p:cNvSpPr>
              <p:nvPr/>
            </p:nvSpPr>
            <p:spPr>
              <a:xfrm>
                <a:off x="955542" y="1206027"/>
                <a:ext cx="7264401" cy="5006563"/>
              </a:xfrm>
              <a:prstGeom prst="rect">
                <a:avLst/>
              </a:prstGeom>
              <a:blipFill>
                <a:blip r:embed="rId4"/>
                <a:stretch>
                  <a:fillRect l="-1008" t="-609" r="-672"/>
                </a:stretch>
              </a:blipFill>
            </p:spPr>
            <p:txBody>
              <a:bodyPr/>
              <a:lstStyle/>
              <a:p>
                <a:r>
                  <a:rPr lang="en-US">
                    <a:noFill/>
                  </a:rPr>
                  <a:t> </a:t>
                </a:r>
              </a:p>
            </p:txBody>
          </p:sp>
        </mc:Fallback>
      </mc:AlternateContent>
      <p:pic>
        <p:nvPicPr>
          <p:cNvPr id="3" name="Obraz 2"/>
          <p:cNvPicPr>
            <a:picLocks noChangeAspect="1"/>
          </p:cNvPicPr>
          <p:nvPr/>
        </p:nvPicPr>
        <p:blipFill>
          <a:blip r:embed="rId5"/>
          <a:stretch>
            <a:fillRect/>
          </a:stretch>
        </p:blipFill>
        <p:spPr>
          <a:xfrm>
            <a:off x="971600" y="1916833"/>
            <a:ext cx="7200801" cy="1060156"/>
          </a:xfrm>
          <a:prstGeom prst="rect">
            <a:avLst/>
          </a:prstGeom>
        </p:spPr>
      </p:pic>
    </p:spTree>
    <p:extLst>
      <p:ext uri="{BB962C8B-B14F-4D97-AF65-F5344CB8AC3E}">
        <p14:creationId xmlns:p14="http://schemas.microsoft.com/office/powerpoint/2010/main" val="16201761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Tytuł 1"/>
          <p:cNvSpPr>
            <a:spLocks noGrp="1"/>
          </p:cNvSpPr>
          <p:nvPr>
            <p:ph type="title"/>
          </p:nvPr>
        </p:nvSpPr>
        <p:spPr>
          <a:xfrm>
            <a:off x="1619672" y="116632"/>
            <a:ext cx="5832648" cy="1080120"/>
          </a:xfrm>
        </p:spPr>
        <p:txBody>
          <a:bodyPr>
            <a:noAutofit/>
          </a:bodyPr>
          <a:lstStyle/>
          <a:p>
            <a:pPr algn="ctr"/>
            <a:r>
              <a:rPr lang="en-US" sz="3200" b="1" dirty="0" smtClean="0">
                <a:solidFill>
                  <a:srgbClr val="E7DFD8"/>
                </a:solidFill>
                <a:effectLst>
                  <a:outerShdw blurRad="38100" dist="38100" dir="2700000" algn="tl">
                    <a:srgbClr val="000000">
                      <a:alpha val="43137"/>
                    </a:srgbClr>
                  </a:outerShdw>
                </a:effectLst>
                <a:latin typeface="Cambria" panose="02040503050406030204" pitchFamily="18" charset="0"/>
              </a:rPr>
              <a:t>Model and Adaptation of Associative Spiking Neurons</a:t>
            </a:r>
            <a:endParaRPr lang="en-US" sz="3200" b="1" dirty="0">
              <a:solidFill>
                <a:srgbClr val="E7DFD8"/>
              </a:solidFill>
              <a:effectLst>
                <a:outerShdw blurRad="38100" dist="38100" dir="2700000" algn="tl">
                  <a:srgbClr val="000000">
                    <a:alpha val="43137"/>
                  </a:srgbClr>
                </a:outerShdw>
              </a:effectLst>
              <a:latin typeface="Cambria" panose="02040503050406030204" pitchFamily="18" charset="0"/>
            </a:endParaRPr>
          </a:p>
        </p:txBody>
      </p:sp>
      <mc:AlternateContent xmlns:mc="http://schemas.openxmlformats.org/markup-compatibility/2006" xmlns:a14="http://schemas.microsoft.com/office/drawing/2010/main">
        <mc:Choice Requires="a14">
          <p:sp>
            <p:nvSpPr>
              <p:cNvPr id="2" name="pole tekstowe 1"/>
              <p:cNvSpPr txBox="1"/>
              <p:nvPr/>
            </p:nvSpPr>
            <p:spPr>
              <a:xfrm>
                <a:off x="1068073" y="1206027"/>
                <a:ext cx="7320351" cy="4570482"/>
              </a:xfrm>
              <a:prstGeom prst="rect">
                <a:avLst/>
              </a:prstGeom>
              <a:noFill/>
            </p:spPr>
            <p:txBody>
              <a:bodyPr wrap="square" rtlCol="0">
                <a:spAutoFit/>
              </a:bodyPr>
              <a:lstStyle/>
              <a:p>
                <a:r>
                  <a:rPr lang="en-US" sz="2000" dirty="0" smtClean="0">
                    <a:solidFill>
                      <a:srgbClr val="DAAC9C"/>
                    </a:solidFill>
                    <a:effectLst>
                      <a:outerShdw blurRad="38100" dist="38100" dir="2700000" algn="tl">
                        <a:srgbClr val="000000">
                          <a:alpha val="43137"/>
                        </a:srgbClr>
                      </a:outerShdw>
                    </a:effectLst>
                  </a:rPr>
                  <a:t>Synaptic efficacy </a:t>
                </a:r>
                <a14:m>
                  <m:oMath xmlns:m="http://schemas.openxmlformats.org/officeDocument/2006/math">
                    <m:r>
                      <a:rPr lang="en-US" sz="2000">
                        <a:solidFill>
                          <a:srgbClr val="DAAC9C"/>
                        </a:solidFill>
                        <a:effectLst>
                          <a:outerShdw blurRad="38100" dist="38100" dir="2700000" algn="tl">
                            <a:srgbClr val="000000">
                              <a:alpha val="43137"/>
                            </a:srgbClr>
                          </a:outerShdw>
                        </a:effectLst>
                        <a:latin typeface="Cambria Math" panose="02040503050406030204" pitchFamily="18" charset="0"/>
                      </a:rPr>
                      <m:t>𝛿</m:t>
                    </m:r>
                  </m:oMath>
                </a14:m>
                <a:r>
                  <a:rPr lang="en-US" sz="2000" dirty="0">
                    <a:solidFill>
                      <a:srgbClr val="DAAC9C"/>
                    </a:solidFill>
                    <a:effectLst>
                      <a:outerShdw blurRad="38100" dist="38100" dir="2700000" algn="tl">
                        <a:srgbClr val="000000">
                          <a:alpha val="43137"/>
                        </a:srgbClr>
                      </a:outerShdw>
                    </a:effectLst>
                  </a:rPr>
                  <a:t> </a:t>
                </a:r>
                <a:r>
                  <a:rPr lang="en-US" sz="2000" dirty="0" smtClean="0">
                    <a:solidFill>
                      <a:srgbClr val="E7DFD8"/>
                    </a:solidFill>
                    <a:effectLst>
                      <a:outerShdw blurRad="38100" dist="38100" dir="2700000" algn="tl">
                        <a:srgbClr val="000000">
                          <a:alpha val="43137"/>
                        </a:srgbClr>
                      </a:outerShdw>
                    </a:effectLst>
                  </a:rPr>
                  <a:t>and </a:t>
                </a:r>
                <a:r>
                  <a:rPr lang="en-US" sz="2000" dirty="0">
                    <a:solidFill>
                      <a:srgbClr val="DAAC9C"/>
                    </a:solidFill>
                    <a:effectLst>
                      <a:outerShdw blurRad="38100" dist="38100" dir="2700000" algn="tl">
                        <a:srgbClr val="000000">
                          <a:alpha val="43137"/>
                        </a:srgbClr>
                      </a:outerShdw>
                    </a:effectLst>
                  </a:rPr>
                  <a:t>the number </a:t>
                </a:r>
                <a14:m>
                  <m:oMath xmlns:m="http://schemas.openxmlformats.org/officeDocument/2006/math">
                    <m:r>
                      <a:rPr lang="en-US" sz="2000">
                        <a:solidFill>
                          <a:srgbClr val="DAAC9C"/>
                        </a:solidFill>
                        <a:effectLst>
                          <a:outerShdw blurRad="38100" dist="38100" dir="2700000" algn="tl">
                            <a:srgbClr val="000000">
                              <a:alpha val="43137"/>
                            </a:srgbClr>
                          </a:outerShdw>
                        </a:effectLst>
                        <a:latin typeface="Cambria Math" panose="02040503050406030204" pitchFamily="18" charset="0"/>
                      </a:rPr>
                      <m:t>𝜂</m:t>
                    </m:r>
                  </m:oMath>
                </a14:m>
                <a:r>
                  <a:rPr lang="en-US" sz="2000" dirty="0">
                    <a:solidFill>
                      <a:srgbClr val="DAAC9C"/>
                    </a:solidFill>
                    <a:effectLst>
                      <a:outerShdw blurRad="38100" dist="38100" dir="2700000" algn="tl">
                        <a:srgbClr val="000000">
                          <a:alpha val="43137"/>
                        </a:srgbClr>
                      </a:outerShdw>
                    </a:effectLst>
                  </a:rPr>
                  <a:t> of activations </a:t>
                </a:r>
                <a:r>
                  <a:rPr lang="en-US" sz="2000" dirty="0">
                    <a:solidFill>
                      <a:srgbClr val="E7DFD8"/>
                    </a:solidFill>
                    <a:effectLst>
                      <a:outerShdw blurRad="38100" dist="38100" dir="2700000" algn="tl">
                        <a:srgbClr val="000000">
                          <a:alpha val="43137"/>
                        </a:srgbClr>
                      </a:outerShdw>
                    </a:effectLst>
                  </a:rPr>
                  <a:t>of the presynaptic </a:t>
                </a:r>
                <a:r>
                  <a:rPr lang="en-US" sz="2000" dirty="0" smtClean="0">
                    <a:solidFill>
                      <a:schemeClr val="bg1">
                        <a:lumMod val="95000"/>
                      </a:schemeClr>
                    </a:solidFill>
                    <a:effectLst>
                      <a:outerShdw blurRad="38100" dist="38100" dir="2700000" algn="tl">
                        <a:srgbClr val="000000">
                          <a:alpha val="43137"/>
                        </a:srgbClr>
                      </a:outerShdw>
                    </a:effectLst>
                  </a:rPr>
                  <a:t>neuron </a:t>
                </a:r>
                <a14:m>
                  <m:oMath xmlns:m="http://schemas.openxmlformats.org/officeDocument/2006/math">
                    <m:sSub>
                      <m:sSubPr>
                        <m:ctrlPr>
                          <a:rPr lang="en-US" sz="2000" i="1">
                            <a:solidFill>
                              <a:schemeClr val="bg1">
                                <a:lumMod val="95000"/>
                              </a:schemeClr>
                            </a:solidFill>
                            <a:latin typeface="Cambria Math" panose="02040503050406030204" pitchFamily="18" charset="0"/>
                          </a:rPr>
                        </m:ctrlPr>
                      </m:sSubPr>
                      <m:e>
                        <m:r>
                          <a:rPr lang="en-US" sz="2000" i="1">
                            <a:solidFill>
                              <a:schemeClr val="bg1">
                                <a:lumMod val="95000"/>
                              </a:schemeClr>
                            </a:solidFill>
                            <a:latin typeface="Cambria Math" panose="02040503050406030204" pitchFamily="18" charset="0"/>
                          </a:rPr>
                          <m:t>𝑁</m:t>
                        </m:r>
                      </m:e>
                      <m:sub>
                        <m:r>
                          <a:rPr lang="en-US" sz="2000" i="1">
                            <a:solidFill>
                              <a:schemeClr val="bg1">
                                <a:lumMod val="95000"/>
                              </a:schemeClr>
                            </a:solidFill>
                            <a:latin typeface="Cambria Math" panose="02040503050406030204" pitchFamily="18" charset="0"/>
                          </a:rPr>
                          <m:t>𝑚</m:t>
                        </m:r>
                      </m:sub>
                    </m:sSub>
                  </m:oMath>
                </a14:m>
                <a:r>
                  <a:rPr lang="en-US" sz="2000" dirty="0">
                    <a:solidFill>
                      <a:srgbClr val="E7DFD8"/>
                    </a:solidFill>
                    <a:effectLst>
                      <a:outerShdw blurRad="38100" dist="38100" dir="2700000" algn="tl">
                        <a:srgbClr val="000000">
                          <a:alpha val="43137"/>
                        </a:srgbClr>
                      </a:outerShdw>
                    </a:effectLst>
                  </a:rPr>
                  <a:t> during training of the training sequence </a:t>
                </a:r>
                <a:r>
                  <a:rPr lang="en-US" sz="2000" dirty="0" smtClean="0">
                    <a:solidFill>
                      <a:srgbClr val="E7DFD8"/>
                    </a:solidFill>
                    <a:effectLst>
                      <a:outerShdw blurRad="38100" dist="38100" dir="2700000" algn="tl">
                        <a:srgbClr val="000000">
                          <a:alpha val="43137"/>
                        </a:srgbClr>
                      </a:outerShdw>
                    </a:effectLst>
                  </a:rPr>
                  <a:t>set </a:t>
                </a:r>
                <a14:m>
                  <m:oMath xmlns:m="http://schemas.openxmlformats.org/officeDocument/2006/math">
                    <m:r>
                      <a:rPr lang="en-US" sz="2000" i="1" smtClean="0">
                        <a:solidFill>
                          <a:schemeClr val="bg1">
                            <a:lumMod val="95000"/>
                          </a:schemeClr>
                        </a:solidFill>
                        <a:latin typeface="Cambria Math" panose="02040503050406030204" pitchFamily="18" charset="0"/>
                      </a:rPr>
                      <m:t>𝕊</m:t>
                    </m:r>
                  </m:oMath>
                </a14:m>
                <a:r>
                  <a:rPr lang="en-US" sz="2000" dirty="0" smtClean="0">
                    <a:solidFill>
                      <a:srgbClr val="E7DFD8"/>
                    </a:solidFill>
                    <a:effectLst>
                      <a:outerShdw blurRad="38100" dist="38100" dir="2700000" algn="tl">
                        <a:srgbClr val="000000">
                          <a:alpha val="43137"/>
                        </a:srgbClr>
                      </a:outerShdw>
                    </a:effectLst>
                  </a:rPr>
                  <a:t> is used to define </a:t>
                </a:r>
                <a:r>
                  <a:rPr lang="en-US" sz="2000" dirty="0">
                    <a:solidFill>
                      <a:srgbClr val="DAAC9C"/>
                    </a:solidFill>
                    <a:effectLst>
                      <a:outerShdw blurRad="38100" dist="38100" dir="2700000" algn="tl">
                        <a:srgbClr val="000000">
                          <a:alpha val="43137"/>
                        </a:srgbClr>
                      </a:outerShdw>
                    </a:effectLst>
                  </a:rPr>
                  <a:t>synaptic </a:t>
                </a:r>
                <a:r>
                  <a:rPr lang="en-US" sz="2000" dirty="0" smtClean="0">
                    <a:solidFill>
                      <a:srgbClr val="DAAC9C"/>
                    </a:solidFill>
                    <a:effectLst>
                      <a:outerShdw blurRad="38100" dist="38100" dir="2700000" algn="tl">
                        <a:srgbClr val="000000">
                          <a:alpha val="43137"/>
                        </a:srgbClr>
                      </a:outerShdw>
                    </a:effectLst>
                  </a:rPr>
                  <a:t>permeability </a:t>
                </a:r>
                <a14:m>
                  <m:oMath xmlns:m="http://schemas.openxmlformats.org/officeDocument/2006/math">
                    <m:r>
                      <a:rPr lang="en-US" sz="2000">
                        <a:solidFill>
                          <a:srgbClr val="DAAC9C"/>
                        </a:solidFill>
                        <a:effectLst>
                          <a:outerShdw blurRad="38100" dist="38100" dir="2700000" algn="tl">
                            <a:srgbClr val="000000">
                              <a:alpha val="43137"/>
                            </a:srgbClr>
                          </a:outerShdw>
                        </a:effectLst>
                        <a:latin typeface="Cambria Math" panose="02040503050406030204" pitchFamily="18" charset="0"/>
                      </a:rPr>
                      <m:t>𝑝</m:t>
                    </m:r>
                  </m:oMath>
                </a14:m>
                <a:r>
                  <a:rPr lang="en-US" sz="2000" dirty="0" smtClean="0">
                    <a:solidFill>
                      <a:srgbClr val="E7DFD8"/>
                    </a:solidFill>
                    <a:effectLst>
                      <a:outerShdw blurRad="38100" dist="38100" dir="2700000" algn="tl">
                        <a:srgbClr val="000000">
                          <a:alpha val="43137"/>
                        </a:srgbClr>
                      </a:outerShdw>
                    </a:effectLst>
                  </a:rPr>
                  <a:t>:</a:t>
                </a:r>
              </a:p>
              <a:p>
                <a:endParaRPr lang="en-US" sz="2000" dirty="0" smtClean="0">
                  <a:solidFill>
                    <a:srgbClr val="E7DFD8"/>
                  </a:solidFill>
                  <a:effectLst>
                    <a:outerShdw blurRad="38100" dist="38100" dir="2700000" algn="tl">
                      <a:srgbClr val="000000">
                        <a:alpha val="43137"/>
                      </a:srgbClr>
                    </a:outerShdw>
                  </a:effectLst>
                </a:endParaRPr>
              </a:p>
              <a:p>
                <a:pPr algn="ctr"/>
                <a:r>
                  <a:rPr lang="en-US" sz="2000" dirty="0" smtClean="0">
                    <a:solidFill>
                      <a:srgbClr val="E7DFD8"/>
                    </a:solidFill>
                    <a:effectLst>
                      <a:outerShdw blurRad="38100" dist="38100" dir="2700000" algn="tl">
                        <a:srgbClr val="000000">
                          <a:alpha val="43137"/>
                        </a:srgbClr>
                      </a:outerShdw>
                    </a:effectLst>
                  </a:rPr>
                  <a:t>OR</a:t>
                </a:r>
              </a:p>
              <a:p>
                <a:pPr marL="457200" indent="-457200">
                  <a:buFont typeface="Wingdings" panose="05000000000000000000" pitchFamily="2" charset="2"/>
                  <a:buChar char="ü"/>
                </a:pPr>
                <a:endParaRPr lang="en-US" sz="2000" dirty="0" smtClean="0">
                  <a:solidFill>
                    <a:srgbClr val="E7DFD8"/>
                  </a:solidFill>
                  <a:effectLst>
                    <a:outerShdw blurRad="38100" dist="38100" dir="2700000" algn="tl">
                      <a:srgbClr val="000000">
                        <a:alpha val="43137"/>
                      </a:srgbClr>
                    </a:outerShdw>
                  </a:effectLst>
                </a:endParaRPr>
              </a:p>
              <a:p>
                <a:pPr marL="457200" indent="-457200">
                  <a:buFont typeface="Wingdings" panose="05000000000000000000" pitchFamily="2" charset="2"/>
                  <a:buChar char="ü"/>
                </a:pPr>
                <a:endParaRPr lang="en-US" sz="1600" dirty="0" smtClean="0">
                  <a:solidFill>
                    <a:srgbClr val="E7DFD8"/>
                  </a:solidFill>
                  <a:effectLst>
                    <a:outerShdw blurRad="38100" dist="38100" dir="2700000" algn="tl">
                      <a:srgbClr val="000000">
                        <a:alpha val="43137"/>
                      </a:srgbClr>
                    </a:outerShdw>
                  </a:effectLst>
                </a:endParaRPr>
              </a:p>
              <a:p>
                <a:pPr>
                  <a:spcAft>
                    <a:spcPts val="600"/>
                  </a:spcAft>
                </a:pPr>
                <a:r>
                  <a:rPr lang="en-US" sz="2000" dirty="0" smtClean="0">
                    <a:solidFill>
                      <a:srgbClr val="E7DFD8"/>
                    </a:solidFill>
                    <a:effectLst>
                      <a:outerShdw blurRad="38100" dist="38100" dir="2700000" algn="tl">
                        <a:srgbClr val="000000">
                          <a:alpha val="43137"/>
                        </a:srgbClr>
                      </a:outerShdw>
                    </a:effectLst>
                  </a:rPr>
                  <a:t>Which is finally used to compute </a:t>
                </a:r>
                <a:r>
                  <a:rPr lang="en-US" sz="2000" dirty="0">
                    <a:solidFill>
                      <a:srgbClr val="DAAC9C"/>
                    </a:solidFill>
                    <a:effectLst>
                      <a:outerShdw blurRad="38100" dist="38100" dir="2700000" algn="tl">
                        <a:srgbClr val="000000">
                          <a:alpha val="43137"/>
                        </a:srgbClr>
                      </a:outerShdw>
                    </a:effectLst>
                  </a:rPr>
                  <a:t>synaptic weights</a:t>
                </a:r>
                <a:r>
                  <a:rPr lang="en-US" sz="2000" dirty="0" smtClean="0">
                    <a:solidFill>
                      <a:srgbClr val="E7DFD8"/>
                    </a:solidFill>
                    <a:effectLst>
                      <a:outerShdw blurRad="38100" dist="38100" dir="2700000" algn="tl">
                        <a:srgbClr val="000000">
                          <a:alpha val="43137"/>
                        </a:srgbClr>
                      </a:outerShdw>
                    </a:effectLst>
                  </a:rPr>
                  <a:t>: </a:t>
                </a:r>
              </a:p>
              <a:p>
                <a:pPr>
                  <a:spcAft>
                    <a:spcPts val="600"/>
                  </a:spcAft>
                </a:pPr>
                <a:endParaRPr lang="en-US" sz="2000" dirty="0" smtClean="0">
                  <a:solidFill>
                    <a:srgbClr val="E7DFD8"/>
                  </a:solidFill>
                  <a:effectLst>
                    <a:outerShdw blurRad="38100" dist="38100" dir="2700000" algn="tl">
                      <a:srgbClr val="000000">
                        <a:alpha val="43137"/>
                      </a:srgbClr>
                    </a:outerShdw>
                  </a:effectLst>
                </a:endParaRPr>
              </a:p>
              <a:p>
                <a:pPr>
                  <a:spcAft>
                    <a:spcPts val="600"/>
                  </a:spcAft>
                </a:pPr>
                <a:endParaRPr lang="en-US" sz="2000" dirty="0">
                  <a:solidFill>
                    <a:srgbClr val="E7DFD8"/>
                  </a:solidFill>
                  <a:effectLst>
                    <a:outerShdw blurRad="38100" dist="38100" dir="2700000" algn="tl">
                      <a:srgbClr val="000000">
                        <a:alpha val="43137"/>
                      </a:srgbClr>
                    </a:outerShdw>
                  </a:effectLst>
                </a:endParaRPr>
              </a:p>
              <a:p>
                <a:pPr>
                  <a:spcAft>
                    <a:spcPts val="600"/>
                  </a:spcAft>
                </a:pPr>
                <a:r>
                  <a:rPr lang="pl-PL" sz="2000" dirty="0" smtClean="0">
                    <a:solidFill>
                      <a:srgbClr val="E7DFD8"/>
                    </a:solidFill>
                    <a:effectLst>
                      <a:outerShdw blurRad="38100" dist="38100" dir="2700000" algn="tl">
                        <a:srgbClr val="000000">
                          <a:alpha val="43137"/>
                        </a:srgbClr>
                      </a:outerShdw>
                    </a:effectLst>
                  </a:rPr>
                  <a:t>w</a:t>
                </a:r>
                <a:r>
                  <a:rPr lang="en-US" sz="2000" dirty="0" smtClean="0">
                    <a:solidFill>
                      <a:srgbClr val="E7DFD8"/>
                    </a:solidFill>
                    <a:effectLst>
                      <a:outerShdw blurRad="38100" dist="38100" dir="2700000" algn="tl">
                        <a:srgbClr val="000000">
                          <a:alpha val="43137"/>
                        </a:srgbClr>
                      </a:outerShdw>
                    </a:effectLst>
                  </a:rPr>
                  <a:t>here </a:t>
                </a:r>
                <a14:m>
                  <m:oMath xmlns:m="http://schemas.openxmlformats.org/officeDocument/2006/math">
                    <m:r>
                      <a:rPr lang="en-US" sz="2000">
                        <a:solidFill>
                          <a:srgbClr val="DAAC9C"/>
                        </a:solidFill>
                        <a:effectLst>
                          <a:outerShdw blurRad="38100" dist="38100" dir="2700000" algn="tl">
                            <a:srgbClr val="000000">
                              <a:alpha val="43137"/>
                            </a:srgbClr>
                          </a:outerShdw>
                        </a:effectLst>
                        <a:latin typeface="Cambria Math" panose="02040503050406030204" pitchFamily="18" charset="0"/>
                      </a:rPr>
                      <m:t>𝑐</m:t>
                    </m:r>
                  </m:oMath>
                </a14:m>
                <a:r>
                  <a:rPr lang="en-US" sz="2000" dirty="0">
                    <a:solidFill>
                      <a:srgbClr val="DAAC9C"/>
                    </a:solidFill>
                    <a:effectLst>
                      <a:outerShdw blurRad="38100" dist="38100" dir="2700000" algn="tl">
                        <a:srgbClr val="000000">
                          <a:alpha val="43137"/>
                        </a:srgbClr>
                      </a:outerShdw>
                    </a:effectLst>
                  </a:rPr>
                  <a:t> is the synaptic influence</a:t>
                </a:r>
                <a:r>
                  <a:rPr lang="en-US" sz="2000" dirty="0" smtClean="0">
                    <a:solidFill>
                      <a:srgbClr val="E7DFD8"/>
                    </a:solidFill>
                    <a:effectLst>
                      <a:outerShdw blurRad="38100" dist="38100" dir="2700000" algn="tl">
                        <a:srgbClr val="000000">
                          <a:alpha val="43137"/>
                        </a:srgbClr>
                      </a:outerShdw>
                    </a:effectLst>
                  </a:rPr>
                  <a:t>: </a:t>
                </a:r>
                <a:r>
                  <a:rPr lang="en-US" sz="2000" dirty="0">
                    <a:solidFill>
                      <a:srgbClr val="E7DFD8"/>
                    </a:solidFill>
                    <a:effectLst>
                      <a:outerShdw blurRad="38100" dist="38100" dir="2700000" algn="tl">
                        <a:srgbClr val="000000">
                          <a:alpha val="43137"/>
                        </a:srgbClr>
                      </a:outerShdw>
                    </a:effectLst>
                  </a:rPr>
                  <a:t>excitatory (c = 1) or inhibitory (c = −1</a:t>
                </a:r>
                <a:r>
                  <a:rPr lang="en-US" sz="2000" dirty="0" smtClean="0">
                    <a:solidFill>
                      <a:srgbClr val="E7DFD8"/>
                    </a:solidFill>
                    <a:effectLst>
                      <a:outerShdw blurRad="38100" dist="38100" dir="2700000" algn="tl">
                        <a:srgbClr val="000000">
                          <a:alpha val="43137"/>
                        </a:srgbClr>
                      </a:outerShdw>
                    </a:effectLst>
                  </a:rPr>
                  <a:t>), and </a:t>
                </a:r>
                <a:r>
                  <a:rPr lang="en-US" sz="2000" dirty="0">
                    <a:solidFill>
                      <a:srgbClr val="DAAC9C"/>
                    </a:solidFill>
                    <a:effectLst>
                      <a:outerShdw blurRad="38100" dist="38100" dir="2700000" algn="tl">
                        <a:srgbClr val="000000">
                          <a:alpha val="43137"/>
                        </a:srgbClr>
                      </a:outerShdw>
                    </a:effectLst>
                  </a:rPr>
                  <a:t>m is the multiplication factor </a:t>
                </a:r>
                <a:r>
                  <a:rPr lang="en-US" sz="2000" dirty="0" smtClean="0">
                    <a:solidFill>
                      <a:srgbClr val="E7DFD8"/>
                    </a:solidFill>
                    <a:effectLst>
                      <a:outerShdw blurRad="38100" dist="38100" dir="2700000" algn="tl">
                        <a:srgbClr val="000000">
                          <a:alpha val="43137"/>
                        </a:srgbClr>
                      </a:outerShdw>
                    </a:effectLst>
                  </a:rPr>
                  <a:t>modeling the number of synapses connecting the presynaptic and postsynaptic neurons.</a:t>
                </a:r>
                <a:endParaRPr lang="en-US" sz="2000" dirty="0">
                  <a:solidFill>
                    <a:srgbClr val="E7DFD8"/>
                  </a:solidFill>
                  <a:effectLst>
                    <a:outerShdw blurRad="38100" dist="38100" dir="2700000" algn="tl">
                      <a:srgbClr val="000000">
                        <a:alpha val="43137"/>
                      </a:srgbClr>
                    </a:outerShdw>
                  </a:effectLst>
                </a:endParaRPr>
              </a:p>
            </p:txBody>
          </p:sp>
        </mc:Choice>
        <mc:Fallback xmlns="">
          <p:sp>
            <p:nvSpPr>
              <p:cNvPr id="2" name="pole tekstowe 1"/>
              <p:cNvSpPr txBox="1">
                <a:spLocks noRot="1" noChangeAspect="1" noMove="1" noResize="1" noEditPoints="1" noAdjustHandles="1" noChangeArrowheads="1" noChangeShapeType="1" noTextEdit="1"/>
              </p:cNvSpPr>
              <p:nvPr/>
            </p:nvSpPr>
            <p:spPr>
              <a:xfrm>
                <a:off x="1068073" y="1206027"/>
                <a:ext cx="7320351" cy="4570482"/>
              </a:xfrm>
              <a:prstGeom prst="rect">
                <a:avLst/>
              </a:prstGeom>
              <a:blipFill rotWithShape="0">
                <a:blip r:embed="rId4"/>
                <a:stretch>
                  <a:fillRect l="-916" t="-667" r="-1499" b="-2000"/>
                </a:stretch>
              </a:blipFill>
            </p:spPr>
            <p:txBody>
              <a:bodyPr/>
              <a:lstStyle/>
              <a:p>
                <a:r>
                  <a:rPr lang="en-US">
                    <a:noFill/>
                  </a:rPr>
                  <a:t> </a:t>
                </a:r>
              </a:p>
            </p:txBody>
          </p:sp>
        </mc:Fallback>
      </mc:AlternateContent>
      <p:pic>
        <p:nvPicPr>
          <p:cNvPr id="7" name="Obraz 6"/>
          <p:cNvPicPr>
            <a:picLocks noChangeAspect="1"/>
          </p:cNvPicPr>
          <p:nvPr/>
        </p:nvPicPr>
        <p:blipFill>
          <a:blip r:embed="rId5"/>
          <a:stretch>
            <a:fillRect/>
          </a:stretch>
        </p:blipFill>
        <p:spPr>
          <a:xfrm>
            <a:off x="5292080" y="2326175"/>
            <a:ext cx="2232248" cy="676439"/>
          </a:xfrm>
          <a:prstGeom prst="rect">
            <a:avLst/>
          </a:prstGeom>
        </p:spPr>
      </p:pic>
      <p:pic>
        <p:nvPicPr>
          <p:cNvPr id="8" name="Obraz 7"/>
          <p:cNvPicPr>
            <a:picLocks noChangeAspect="1"/>
          </p:cNvPicPr>
          <p:nvPr/>
        </p:nvPicPr>
        <p:blipFill>
          <a:blip r:embed="rId6"/>
          <a:stretch>
            <a:fillRect/>
          </a:stretch>
        </p:blipFill>
        <p:spPr>
          <a:xfrm>
            <a:off x="2324804" y="2348880"/>
            <a:ext cx="1551581" cy="672211"/>
          </a:xfrm>
          <a:prstGeom prst="rect">
            <a:avLst/>
          </a:prstGeom>
        </p:spPr>
      </p:pic>
      <p:pic>
        <p:nvPicPr>
          <p:cNvPr id="9" name="Obraz 8"/>
          <p:cNvPicPr>
            <a:picLocks noChangeAspect="1"/>
          </p:cNvPicPr>
          <p:nvPr/>
        </p:nvPicPr>
        <p:blipFill>
          <a:blip r:embed="rId7"/>
          <a:stretch>
            <a:fillRect/>
          </a:stretch>
        </p:blipFill>
        <p:spPr>
          <a:xfrm>
            <a:off x="3779912" y="3861048"/>
            <a:ext cx="1807725" cy="376988"/>
          </a:xfrm>
          <a:prstGeom prst="rect">
            <a:avLst/>
          </a:prstGeom>
        </p:spPr>
      </p:pic>
    </p:spTree>
    <p:extLst>
      <p:ext uri="{BB962C8B-B14F-4D97-AF65-F5344CB8AC3E}">
        <p14:creationId xmlns:p14="http://schemas.microsoft.com/office/powerpoint/2010/main" val="20685247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rojekt domyślny">
  <a:themeElements>
    <a:clrScheme name="Niestandardowy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fontScheme name="Projekt domyślny">
      <a:majorFont>
        <a:latin typeface="Verdana"/>
        <a:ea typeface=""/>
        <a:cs typeface=""/>
      </a:majorFont>
      <a:minorFont>
        <a:latin typeface="Verdan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32365</TotalTime>
  <Words>1134</Words>
  <Application>Microsoft Office PowerPoint</Application>
  <PresentationFormat>Pokaz na ekranie (4:3)</PresentationFormat>
  <Paragraphs>178</Paragraphs>
  <Slides>16</Slides>
  <Notes>15</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16</vt:i4>
      </vt:variant>
    </vt:vector>
  </HeadingPairs>
  <TitlesOfParts>
    <vt:vector size="25" baseType="lpstr">
      <vt:lpstr>Arial</vt:lpstr>
      <vt:lpstr>Calibri</vt:lpstr>
      <vt:lpstr>Calibri Light</vt:lpstr>
      <vt:lpstr>Cambria</vt:lpstr>
      <vt:lpstr>Cambria Math</vt:lpstr>
      <vt:lpstr>Verdana</vt:lpstr>
      <vt:lpstr>Wingdings</vt:lpstr>
      <vt:lpstr>Projekt domyślny</vt:lpstr>
      <vt:lpstr>Motyw pakietu Office</vt:lpstr>
      <vt:lpstr>Associative Fine-Tuning of Biologically Inspired Active Neuro-Associative Knowledge Graphs</vt:lpstr>
      <vt:lpstr>Research inspired by brains and biological neurons</vt:lpstr>
      <vt:lpstr>ACTIVE NEURO-ASSOCIATIVE KNOWLEDGE GRAPHS (ANAKG)</vt:lpstr>
      <vt:lpstr>Objectives and Contribution</vt:lpstr>
      <vt:lpstr>ASN Neurons</vt:lpstr>
      <vt:lpstr>Associative Spiking Neurons ASN</vt:lpstr>
      <vt:lpstr>How ASN neurons work  and how they are modeled?</vt:lpstr>
      <vt:lpstr>Model and Adaptation of Associative Spiking Neurons</vt:lpstr>
      <vt:lpstr>Model and Adaptation of Associative Spiking Neurons</vt:lpstr>
      <vt:lpstr>Adaptation and Tuning of Associative Spiking Neurons</vt:lpstr>
      <vt:lpstr>Tuning Process of ANAKG</vt:lpstr>
      <vt:lpstr>Weakening Operation</vt:lpstr>
      <vt:lpstr>Strengthening Operation</vt:lpstr>
      <vt:lpstr>Experimental Results</vt:lpstr>
      <vt:lpstr>Conclusions</vt:lpstr>
      <vt:lpstr>Questions or Remarks?</vt:lpstr>
    </vt:vector>
  </TitlesOfParts>
  <Company>AGH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Adrian</dc:creator>
  <cp:lastModifiedBy>Janusz Starzyk</cp:lastModifiedBy>
  <cp:revision>1200</cp:revision>
  <cp:lastPrinted>2017-10-27T21:57:50Z</cp:lastPrinted>
  <dcterms:created xsi:type="dcterms:W3CDTF">2007-09-26T12:45:04Z</dcterms:created>
  <dcterms:modified xsi:type="dcterms:W3CDTF">2018-11-21T22:27:19Z</dcterms:modified>
</cp:coreProperties>
</file>